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1" r:id="rId2"/>
    <p:sldId id="280" r:id="rId3"/>
    <p:sldId id="281" r:id="rId4"/>
    <p:sldId id="323" r:id="rId5"/>
    <p:sldId id="256" r:id="rId6"/>
    <p:sldId id="325" r:id="rId7"/>
    <p:sldId id="324" r:id="rId8"/>
    <p:sldId id="326" r:id="rId9"/>
    <p:sldId id="330" r:id="rId10"/>
    <p:sldId id="269" r:id="rId11"/>
    <p:sldId id="276" r:id="rId12"/>
    <p:sldId id="265" r:id="rId13"/>
    <p:sldId id="277" r:id="rId14"/>
    <p:sldId id="329" r:id="rId15"/>
    <p:sldId id="257" r:id="rId16"/>
    <p:sldId id="258" r:id="rId17"/>
    <p:sldId id="284" r:id="rId18"/>
    <p:sldId id="28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85"/>
    <p:restoredTop sz="97714"/>
  </p:normalViewPr>
  <p:slideViewPr>
    <p:cSldViewPr>
      <p:cViewPr varScale="1">
        <p:scale>
          <a:sx n="198" d="100"/>
          <a:sy n="198" d="100"/>
        </p:scale>
        <p:origin x="1208" y="1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71364-2F69-F04B-99C6-89B501EA7DEA}" type="datetimeFigureOut">
              <a:rPr lang="en-US" smtClean="0"/>
              <a:t>6/3/20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9B091-F773-0142-82E1-A28864E09296}" type="slidenum">
              <a:rPr lang="en-US" smtClean="0"/>
              <a:t>‹#›</a:t>
            </a:fld>
            <a:endParaRPr lang="en-US"/>
          </a:p>
        </p:txBody>
      </p:sp>
    </p:spTree>
    <p:extLst>
      <p:ext uri="{BB962C8B-B14F-4D97-AF65-F5344CB8AC3E}">
        <p14:creationId xmlns:p14="http://schemas.microsoft.com/office/powerpoint/2010/main" val="147403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43FEB1-4DB6-4370-A36D-6B1A08968CF3}" type="slidenum">
              <a:rPr lang="en-US" smtClean="0"/>
              <a:t>11</a:t>
            </a:fld>
            <a:endParaRPr lang="en-US"/>
          </a:p>
        </p:txBody>
      </p:sp>
    </p:spTree>
    <p:extLst>
      <p:ext uri="{BB962C8B-B14F-4D97-AF65-F5344CB8AC3E}">
        <p14:creationId xmlns:p14="http://schemas.microsoft.com/office/powerpoint/2010/main" val="365124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A30F4-B628-4993-B8F5-0B54A9DD2D21}" type="slidenum">
              <a:rPr lang="en-US" smtClean="0"/>
              <a:t>18</a:t>
            </a:fld>
            <a:endParaRPr lang="en-US"/>
          </a:p>
        </p:txBody>
      </p:sp>
    </p:spTree>
    <p:extLst>
      <p:ext uri="{BB962C8B-B14F-4D97-AF65-F5344CB8AC3E}">
        <p14:creationId xmlns:p14="http://schemas.microsoft.com/office/powerpoint/2010/main" val="1678392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967B78-AFFB-40FA-BA59-5A9907F89B8C}" type="datetimeFigureOut">
              <a:rPr lang="en-US" smtClean="0"/>
              <a:t>6/3/20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211502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67B78-AFFB-40FA-BA59-5A9907F89B8C}" type="datetimeFigureOut">
              <a:rPr lang="en-US" smtClean="0"/>
              <a:t>6/3/20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368874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67B78-AFFB-40FA-BA59-5A9907F89B8C}" type="datetimeFigureOut">
              <a:rPr lang="en-US" smtClean="0"/>
              <a:t>6/3/20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310363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67B78-AFFB-40FA-BA59-5A9907F89B8C}" type="datetimeFigureOut">
              <a:rPr lang="en-US" smtClean="0"/>
              <a:t>6/3/20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3236609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967B78-AFFB-40FA-BA59-5A9907F89B8C}" type="datetimeFigureOut">
              <a:rPr lang="en-US" smtClean="0"/>
              <a:t>6/3/20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2010005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967B78-AFFB-40FA-BA59-5A9907F89B8C}" type="datetimeFigureOut">
              <a:rPr lang="en-US" smtClean="0"/>
              <a:t>6/3/20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4094118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967B78-AFFB-40FA-BA59-5A9907F89B8C}" type="datetimeFigureOut">
              <a:rPr lang="en-US" smtClean="0"/>
              <a:t>6/3/20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291353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967B78-AFFB-40FA-BA59-5A9907F89B8C}" type="datetimeFigureOut">
              <a:rPr lang="en-US" smtClean="0"/>
              <a:t>6/3/20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513241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67B78-AFFB-40FA-BA59-5A9907F89B8C}" type="datetimeFigureOut">
              <a:rPr lang="en-US" smtClean="0"/>
              <a:t>6/3/20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418780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967B78-AFFB-40FA-BA59-5A9907F89B8C}" type="datetimeFigureOut">
              <a:rPr lang="en-US" smtClean="0"/>
              <a:t>6/3/20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581342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967B78-AFFB-40FA-BA59-5A9907F89B8C}" type="datetimeFigureOut">
              <a:rPr lang="en-US" smtClean="0"/>
              <a:t>6/3/20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37384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67B78-AFFB-40FA-BA59-5A9907F89B8C}" type="datetimeFigureOut">
              <a:rPr lang="en-US" smtClean="0"/>
              <a:t>6/3/20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0F68A-14F4-478E-9044-A4F07A8ED3CB}" type="slidenum">
              <a:rPr lang="en-US" smtClean="0"/>
              <a:t>‹#›</a:t>
            </a:fld>
            <a:endParaRPr lang="en-US"/>
          </a:p>
        </p:txBody>
      </p:sp>
    </p:spTree>
    <p:extLst>
      <p:ext uri="{BB962C8B-B14F-4D97-AF65-F5344CB8AC3E}">
        <p14:creationId xmlns:p14="http://schemas.microsoft.com/office/powerpoint/2010/main" val="2091276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google.com/url?q=https://kansas.zoom.us/j/95279773680&amp;sa=D&amp;usd=2&amp;usg=AOvVaw3XSBRiNLPDDmOCAl3yD7v4" TargetMode="Externa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kansas911.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www.kansasgis.org/initiatives/NG911/index.cf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r>
              <a:rPr lang="en-US" dirty="0"/>
              <a:t>NG911 GIS User Group</a:t>
            </a:r>
          </a:p>
        </p:txBody>
      </p:sp>
      <p:sp>
        <p:nvSpPr>
          <p:cNvPr id="3" name="Subtitle 2"/>
          <p:cNvSpPr>
            <a:spLocks noGrp="1"/>
          </p:cNvSpPr>
          <p:nvPr>
            <p:ph type="subTitle" idx="1"/>
          </p:nvPr>
        </p:nvSpPr>
        <p:spPr>
          <a:xfrm>
            <a:off x="1371600" y="2536825"/>
            <a:ext cx="6400800" cy="3940175"/>
          </a:xfrm>
        </p:spPr>
        <p:txBody>
          <a:bodyPr>
            <a:normAutofit/>
          </a:bodyPr>
          <a:lstStyle/>
          <a:p>
            <a:r>
              <a:rPr lang="en-US" dirty="0"/>
              <a:t>2020 Q2 Meeting</a:t>
            </a:r>
          </a:p>
          <a:p>
            <a:r>
              <a:rPr lang="en-US" dirty="0"/>
              <a:t>June 4, 2020</a:t>
            </a:r>
          </a:p>
          <a:p>
            <a:br>
              <a:rPr lang="en-US" dirty="0"/>
            </a:br>
            <a:r>
              <a:rPr lang="en-US" sz="2800" u="sng" dirty="0">
                <a:hlinkClick r:id="rId2"/>
              </a:rPr>
              <a:t>https://kansas.zoom.us/j/95279773680</a:t>
            </a:r>
            <a:r>
              <a:rPr lang="en-US" sz="2800" dirty="0"/>
              <a:t> </a:t>
            </a:r>
          </a:p>
          <a:p>
            <a:r>
              <a:rPr lang="en-US" dirty="0"/>
              <a:t>Meeting ID: 952 7977 3680 Password: 393705</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257800"/>
            <a:ext cx="1622663" cy="13331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5847945"/>
            <a:ext cx="1371600" cy="700391"/>
          </a:xfrm>
          <a:prstGeom prst="rect">
            <a:avLst/>
          </a:prstGeom>
        </p:spPr>
      </p:pic>
    </p:spTree>
    <p:extLst>
      <p:ext uri="{BB962C8B-B14F-4D97-AF65-F5344CB8AC3E}">
        <p14:creationId xmlns:p14="http://schemas.microsoft.com/office/powerpoint/2010/main" val="1365097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News Items</a:t>
            </a:r>
          </a:p>
        </p:txBody>
      </p:sp>
      <p:sp>
        <p:nvSpPr>
          <p:cNvPr id="3" name="Content Placeholder 2"/>
          <p:cNvSpPr>
            <a:spLocks noGrp="1"/>
          </p:cNvSpPr>
          <p:nvPr>
            <p:ph idx="1"/>
          </p:nvPr>
        </p:nvSpPr>
        <p:spPr>
          <a:xfrm>
            <a:off x="628650" y="2226468"/>
            <a:ext cx="7886700" cy="3572299"/>
          </a:xfrm>
        </p:spPr>
        <p:txBody>
          <a:bodyPr>
            <a:normAutofit fontScale="92500" lnSpcReduction="10000"/>
          </a:bodyPr>
          <a:lstStyle/>
          <a:p>
            <a:pPr>
              <a:spcAft>
                <a:spcPts val="900"/>
              </a:spcAft>
            </a:pPr>
            <a:r>
              <a:rPr lang="en-US" dirty="0"/>
              <a:t>All PSAPs on the Hosted Solution have converted to </a:t>
            </a:r>
            <a:r>
              <a:rPr lang="en-US" dirty="0" err="1"/>
              <a:t>geoMSAGs</a:t>
            </a:r>
            <a:endParaRPr lang="en-US" dirty="0"/>
          </a:p>
          <a:p>
            <a:pPr>
              <a:spcAft>
                <a:spcPts val="900"/>
              </a:spcAft>
            </a:pPr>
            <a:r>
              <a:rPr lang="en-US" dirty="0"/>
              <a:t>Geospatial call routing is being implemented around the state and scheduled for completion in August.  </a:t>
            </a:r>
          </a:p>
          <a:p>
            <a:pPr>
              <a:spcAft>
                <a:spcPts val="900"/>
              </a:spcAft>
            </a:pPr>
            <a:r>
              <a:rPr lang="en-US" dirty="0"/>
              <a:t>As of this morning, 51 PSAPs are routing solely via GIS data  </a:t>
            </a:r>
          </a:p>
          <a:p>
            <a:endParaRPr lang="en-US"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6F4C197D-70B0-E44D-82D0-6D7E9D593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14171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99BE97-7D5A-4490-A6E3-001E35F9D6EE}"/>
              </a:ext>
            </a:extLst>
          </p:cNvPr>
          <p:cNvPicPr>
            <a:picLocks noChangeAspect="1"/>
          </p:cNvPicPr>
          <p:nvPr/>
        </p:nvPicPr>
        <p:blipFill rotWithShape="1">
          <a:blip r:embed="rId3">
            <a:extLst>
              <a:ext uri="{28A0092B-C50C-407E-A947-70E740481C1C}">
                <a14:useLocalDpi xmlns:a14="http://schemas.microsoft.com/office/drawing/2010/main" val="0"/>
              </a:ext>
            </a:extLst>
          </a:blip>
          <a:srcRect l="5691" t="27285" r="1624" b="17313"/>
          <a:stretch/>
        </p:blipFill>
        <p:spPr>
          <a:xfrm>
            <a:off x="51444" y="1647145"/>
            <a:ext cx="9041113" cy="4176032"/>
          </a:xfrm>
          <a:prstGeom prst="rect">
            <a:avLst/>
          </a:prstGeom>
        </p:spPr>
      </p:pic>
      <p:sp>
        <p:nvSpPr>
          <p:cNvPr id="9" name="Title 3">
            <a:extLst>
              <a:ext uri="{FF2B5EF4-FFF2-40B4-BE49-F238E27FC236}">
                <a16:creationId xmlns:a16="http://schemas.microsoft.com/office/drawing/2014/main" id="{F2E6A9B0-BE9F-4723-99C4-AC68B97F53F4}"/>
              </a:ext>
            </a:extLst>
          </p:cNvPr>
          <p:cNvSpPr>
            <a:spLocks noGrp="1"/>
          </p:cNvSpPr>
          <p:nvPr>
            <p:ph type="title"/>
          </p:nvPr>
        </p:nvSpPr>
        <p:spPr>
          <a:xfrm>
            <a:off x="187778" y="857251"/>
            <a:ext cx="7886700" cy="994172"/>
          </a:xfrm>
        </p:spPr>
        <p:txBody>
          <a:bodyPr/>
          <a:lstStyle/>
          <a:p>
            <a:r>
              <a:rPr lang="en-US" dirty="0"/>
              <a:t>ESB Alignment Status</a:t>
            </a:r>
          </a:p>
        </p:txBody>
      </p:sp>
      <p:pic>
        <p:nvPicPr>
          <p:cNvPr id="4" name="Picture 3">
            <a:extLst>
              <a:ext uri="{FF2B5EF4-FFF2-40B4-BE49-F238E27FC236}">
                <a16:creationId xmlns:a16="http://schemas.microsoft.com/office/drawing/2014/main" id="{973AC87B-BC58-194C-8AE8-381B28135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3422627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Going Geospatial – GIS impacts</a:t>
            </a:r>
          </a:p>
        </p:txBody>
      </p:sp>
      <p:sp>
        <p:nvSpPr>
          <p:cNvPr id="5" name="Content Placeholder 4"/>
          <p:cNvSpPr>
            <a:spLocks noGrp="1"/>
          </p:cNvSpPr>
          <p:nvPr>
            <p:ph idx="1"/>
          </p:nvPr>
        </p:nvSpPr>
        <p:spPr/>
        <p:txBody>
          <a:bodyPr>
            <a:normAutofit fontScale="85000" lnSpcReduction="20000"/>
          </a:bodyPr>
          <a:lstStyle/>
          <a:p>
            <a:r>
              <a:rPr lang="en-US" dirty="0"/>
              <a:t>PSAPs using geospatial call routing are using the ESB layers instead of ESNs and ELTs.  ESNs will still need to be maintained as they are the backup system for routing failures</a:t>
            </a:r>
          </a:p>
          <a:p>
            <a:r>
              <a:rPr lang="en-US" dirty="0"/>
              <a:t>ESB DISPLAY field has a reduced character limit.  While it is 60 characters in the NENA standard and the Kansas standard, the phone software in the PSAP is limited to the first 32 characters in the field.  The toolbox gives a notice on this</a:t>
            </a:r>
          </a:p>
          <a:p>
            <a:r>
              <a:rPr lang="en-US" dirty="0"/>
              <a:t>Alignment must be complete and submitted for any of this to display</a:t>
            </a:r>
          </a:p>
          <a:p>
            <a:r>
              <a:rPr lang="en-US" dirty="0"/>
              <a:t>Questions about alignment?</a:t>
            </a:r>
          </a:p>
          <a:p>
            <a:endParaRPr lang="en-US" dirty="0"/>
          </a:p>
          <a:p>
            <a:endParaRPr lang="en-US" dirty="0"/>
          </a:p>
        </p:txBody>
      </p:sp>
      <p:pic>
        <p:nvPicPr>
          <p:cNvPr id="6" name="Picture 5">
            <a:extLst>
              <a:ext uri="{FF2B5EF4-FFF2-40B4-BE49-F238E27FC236}">
                <a16:creationId xmlns:a16="http://schemas.microsoft.com/office/drawing/2014/main" id="{4411CBF0-C3E1-5841-876D-BE0DE7AD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29221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A925-A095-4DFD-9B7D-31D52E068002}"/>
              </a:ext>
            </a:extLst>
          </p:cNvPr>
          <p:cNvSpPr>
            <a:spLocks noGrp="1"/>
          </p:cNvSpPr>
          <p:nvPr>
            <p:ph type="title"/>
          </p:nvPr>
        </p:nvSpPr>
        <p:spPr>
          <a:xfrm>
            <a:off x="1047750" y="190500"/>
            <a:ext cx="7048500" cy="1143000"/>
          </a:xfrm>
        </p:spPr>
        <p:txBody>
          <a:bodyPr>
            <a:normAutofit fontScale="90000"/>
          </a:bodyPr>
          <a:lstStyle/>
          <a:p>
            <a:r>
              <a:rPr lang="en-US" dirty="0"/>
              <a:t>Getting data in the </a:t>
            </a:r>
            <a:r>
              <a:rPr lang="en-US" dirty="0" err="1"/>
              <a:t>geoMSAG</a:t>
            </a:r>
            <a:r>
              <a:rPr lang="en-US" dirty="0"/>
              <a:t> takes a bit</a:t>
            </a:r>
          </a:p>
        </p:txBody>
      </p:sp>
      <p:sp>
        <p:nvSpPr>
          <p:cNvPr id="3" name="Content Placeholder 2">
            <a:extLst>
              <a:ext uri="{FF2B5EF4-FFF2-40B4-BE49-F238E27FC236}">
                <a16:creationId xmlns:a16="http://schemas.microsoft.com/office/drawing/2014/main" id="{EF3110BC-C13B-4DC9-A97C-5F57D0446F14}"/>
              </a:ext>
            </a:extLst>
          </p:cNvPr>
          <p:cNvSpPr>
            <a:spLocks noGrp="1"/>
          </p:cNvSpPr>
          <p:nvPr>
            <p:ph idx="1"/>
          </p:nvPr>
        </p:nvSpPr>
        <p:spPr/>
        <p:txBody>
          <a:bodyPr/>
          <a:lstStyle/>
          <a:p>
            <a:pPr marL="0" indent="0">
              <a:buNone/>
            </a:pPr>
            <a:endParaRPr lang="en-US" dirty="0"/>
          </a:p>
          <a:p>
            <a:pPr marL="385763" indent="-385763">
              <a:buFont typeface="+mj-lt"/>
              <a:buAutoNum type="arabicPeriod"/>
            </a:pPr>
            <a:r>
              <a:rPr lang="en-US" dirty="0"/>
              <a:t>You submit the change to the Portal</a:t>
            </a:r>
          </a:p>
          <a:p>
            <a:pPr marL="385763" indent="-385763">
              <a:buFont typeface="+mj-lt"/>
              <a:buAutoNum type="arabicPeriod"/>
            </a:pPr>
            <a:r>
              <a:rPr lang="en-US" dirty="0"/>
              <a:t>All data in the portal is submitted to </a:t>
            </a:r>
            <a:r>
              <a:rPr lang="en-US" dirty="0" err="1"/>
              <a:t>Intrado</a:t>
            </a:r>
            <a:r>
              <a:rPr lang="en-US" dirty="0"/>
              <a:t> the next Tuesday, but we can do an extra submission if you need it faster, just ask.</a:t>
            </a:r>
          </a:p>
          <a:p>
            <a:pPr marL="385763" indent="-385763">
              <a:buFont typeface="+mj-lt"/>
              <a:buAutoNum type="arabicPeriod"/>
            </a:pPr>
            <a:r>
              <a:rPr lang="en-US" dirty="0"/>
              <a:t>Once we submit to </a:t>
            </a:r>
            <a:r>
              <a:rPr lang="en-US" dirty="0" err="1"/>
              <a:t>Intrado</a:t>
            </a:r>
            <a:r>
              <a:rPr lang="en-US" dirty="0"/>
              <a:t>, it takes 1-4 business days before it shows up in the </a:t>
            </a:r>
            <a:r>
              <a:rPr lang="en-US" dirty="0" err="1"/>
              <a:t>geoMSAG</a:t>
            </a:r>
            <a:r>
              <a:rPr lang="en-US" dirty="0"/>
              <a:t> for the phone company to use.</a:t>
            </a:r>
          </a:p>
        </p:txBody>
      </p:sp>
      <p:pic>
        <p:nvPicPr>
          <p:cNvPr id="4" name="Picture 3">
            <a:extLst>
              <a:ext uri="{FF2B5EF4-FFF2-40B4-BE49-F238E27FC236}">
                <a16:creationId xmlns:a16="http://schemas.microsoft.com/office/drawing/2014/main" id="{A4F6729C-729E-5C4C-B3FA-694F8C48D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593768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p:spPr>
        <p:txBody>
          <a:bodyPr/>
          <a:lstStyle/>
          <a:p>
            <a:r>
              <a:rPr lang="en-US" dirty="0"/>
              <a:t>NG911 Toolbox Update</a:t>
            </a:r>
          </a:p>
        </p:txBody>
      </p:sp>
      <p:sp>
        <p:nvSpPr>
          <p:cNvPr id="3" name="Subtitle 2"/>
          <p:cNvSpPr>
            <a:spLocks noGrp="1"/>
          </p:cNvSpPr>
          <p:nvPr>
            <p:ph type="subTitle" idx="1"/>
          </p:nvPr>
        </p:nvSpPr>
        <p:spPr>
          <a:xfrm>
            <a:off x="1371599" y="2209800"/>
            <a:ext cx="6400800" cy="1752600"/>
          </a:xfrm>
        </p:spPr>
        <p:txBody>
          <a:bodyPr/>
          <a:lstStyle/>
          <a:p>
            <a:r>
              <a:rPr lang="en-US" dirty="0"/>
              <a:t>Kristen Jordan Koenig</a:t>
            </a:r>
          </a:p>
        </p:txBody>
      </p:sp>
      <p:pic>
        <p:nvPicPr>
          <p:cNvPr id="4" name="Picture 3"/>
          <p:cNvPicPr>
            <a:picLocks noChangeAspect="1"/>
          </p:cNvPicPr>
          <p:nvPr/>
        </p:nvPicPr>
        <p:blipFill>
          <a:blip r:embed="rId2"/>
          <a:stretch>
            <a:fillRect/>
          </a:stretch>
        </p:blipFill>
        <p:spPr>
          <a:xfrm>
            <a:off x="2336006" y="3200400"/>
            <a:ext cx="4471987" cy="2870338"/>
          </a:xfrm>
          <a:prstGeom prst="rect">
            <a:avLst/>
          </a:prstGeom>
          <a:ln>
            <a:solidFill>
              <a:schemeClr val="tx1">
                <a:lumMod val="50000"/>
                <a:lumOff val="50000"/>
              </a:schemeClr>
            </a:solidFill>
          </a:ln>
        </p:spPr>
      </p:pic>
      <p:pic>
        <p:nvPicPr>
          <p:cNvPr id="5" name="Picture 4">
            <a:extLst>
              <a:ext uri="{FF2B5EF4-FFF2-40B4-BE49-F238E27FC236}">
                <a16:creationId xmlns:a16="http://schemas.microsoft.com/office/drawing/2014/main" id="{572036F7-CE3C-DD48-97A5-24A2C896D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841" y="76200"/>
            <a:ext cx="741959" cy="609600"/>
          </a:xfrm>
          <a:prstGeom prst="rect">
            <a:avLst/>
          </a:prstGeom>
        </p:spPr>
      </p:pic>
    </p:spTree>
    <p:extLst>
      <p:ext uri="{BB962C8B-B14F-4D97-AF65-F5344CB8AC3E}">
        <p14:creationId xmlns:p14="http://schemas.microsoft.com/office/powerpoint/2010/main" val="2064199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Version- April 2020</a:t>
            </a:r>
          </a:p>
        </p:txBody>
      </p:sp>
      <p:sp>
        <p:nvSpPr>
          <p:cNvPr id="3" name="Content Placeholder 2"/>
          <p:cNvSpPr>
            <a:spLocks noGrp="1"/>
          </p:cNvSpPr>
          <p:nvPr>
            <p:ph idx="1"/>
          </p:nvPr>
        </p:nvSpPr>
        <p:spPr/>
        <p:txBody>
          <a:bodyPr/>
          <a:lstStyle/>
          <a:p>
            <a:r>
              <a:rPr lang="en-US" dirty="0"/>
              <a:t>Toolbox update sent out last month</a:t>
            </a:r>
          </a:p>
          <a:p>
            <a:r>
              <a:rPr lang="en-US" dirty="0"/>
              <a:t>Not many updates for core toolbox</a:t>
            </a:r>
          </a:p>
          <a:p>
            <a:r>
              <a:rPr lang="en-US" dirty="0"/>
              <a:t>Additional error trapping</a:t>
            </a:r>
          </a:p>
          <a:p>
            <a:r>
              <a:rPr lang="en-US" dirty="0"/>
              <a:t>PSAP boundary update</a:t>
            </a:r>
          </a:p>
          <a:p>
            <a:endParaRPr lang="en-US" dirty="0"/>
          </a:p>
        </p:txBody>
      </p:sp>
      <p:pic>
        <p:nvPicPr>
          <p:cNvPr id="4" name="Picture 3">
            <a:extLst>
              <a:ext uri="{FF2B5EF4-FFF2-40B4-BE49-F238E27FC236}">
                <a16:creationId xmlns:a16="http://schemas.microsoft.com/office/drawing/2014/main" id="{D30502D3-C880-4646-9F6A-28350B3AA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841" y="76200"/>
            <a:ext cx="741959" cy="609600"/>
          </a:xfrm>
          <a:prstGeom prst="rect">
            <a:avLst/>
          </a:prstGeom>
        </p:spPr>
      </p:pic>
    </p:spTree>
    <p:extLst>
      <p:ext uri="{BB962C8B-B14F-4D97-AF65-F5344CB8AC3E}">
        <p14:creationId xmlns:p14="http://schemas.microsoft.com/office/powerpoint/2010/main" val="2513454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a:t>
            </a:r>
          </a:p>
        </p:txBody>
      </p:sp>
      <p:sp>
        <p:nvSpPr>
          <p:cNvPr id="3" name="Content Placeholder 2"/>
          <p:cNvSpPr>
            <a:spLocks noGrp="1"/>
          </p:cNvSpPr>
          <p:nvPr>
            <p:ph idx="1"/>
          </p:nvPr>
        </p:nvSpPr>
        <p:spPr/>
        <p:txBody>
          <a:bodyPr/>
          <a:lstStyle/>
          <a:p>
            <a:r>
              <a:rPr lang="en-US" dirty="0"/>
              <a:t>Please get ESB alignment in if you haven’t already</a:t>
            </a:r>
          </a:p>
          <a:p>
            <a:r>
              <a:rPr lang="en-US" dirty="0"/>
              <a:t>Toolbox will occasionally have PSAP boundary updates</a:t>
            </a:r>
          </a:p>
          <a:p>
            <a:endParaRPr lang="en-US" dirty="0"/>
          </a:p>
          <a:p>
            <a:endParaRPr lang="en-US" dirty="0"/>
          </a:p>
        </p:txBody>
      </p:sp>
      <p:pic>
        <p:nvPicPr>
          <p:cNvPr id="4" name="Picture 3">
            <a:extLst>
              <a:ext uri="{FF2B5EF4-FFF2-40B4-BE49-F238E27FC236}">
                <a16:creationId xmlns:a16="http://schemas.microsoft.com/office/drawing/2014/main" id="{63E6635F-0197-894A-8F39-0F19F7F55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841" y="76200"/>
            <a:ext cx="741959" cy="609600"/>
          </a:xfrm>
          <a:prstGeom prst="rect">
            <a:avLst/>
          </a:prstGeom>
        </p:spPr>
      </p:pic>
    </p:spTree>
    <p:extLst>
      <p:ext uri="{BB962C8B-B14F-4D97-AF65-F5344CB8AC3E}">
        <p14:creationId xmlns:p14="http://schemas.microsoft.com/office/powerpoint/2010/main" val="4112280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73982" y="40838"/>
            <a:ext cx="3672737"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Events &amp; Outreach</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173982" y="725268"/>
            <a:ext cx="8893818" cy="4524315"/>
          </a:xfrm>
          <a:prstGeom prst="rect">
            <a:avLst/>
          </a:prstGeom>
          <a:noFill/>
        </p:spPr>
        <p:txBody>
          <a:bodyPr wrap="square" rtlCol="0">
            <a:spAutoFit/>
          </a:bodyPr>
          <a:lstStyle/>
          <a:p>
            <a:r>
              <a:rPr lang="en-US" sz="2400" dirty="0">
                <a:solidFill>
                  <a:srgbClr val="000000"/>
                </a:solidFill>
                <a:ea typeface="Calibri Light" charset="0"/>
                <a:cs typeface="Calibri Light" charset="0"/>
              </a:rPr>
              <a:t>State to State collaboration:</a:t>
            </a:r>
          </a:p>
          <a:p>
            <a:pPr marL="342900" indent="-342900">
              <a:buFont typeface="Arial" panose="020B0604020202020204" pitchFamily="34" charset="0"/>
              <a:buChar char="•"/>
            </a:pPr>
            <a:r>
              <a:rPr lang="en-US" sz="2400" dirty="0">
                <a:solidFill>
                  <a:srgbClr val="000000"/>
                </a:solidFill>
                <a:ea typeface="Calibri Light" charset="0"/>
                <a:cs typeface="Calibri Light" charset="0"/>
              </a:rPr>
              <a:t>Oklahoma NG911 –Kansas NG911 Portal</a:t>
            </a:r>
          </a:p>
          <a:p>
            <a:pPr marL="342900" indent="-342900">
              <a:buFont typeface="Arial" panose="020B0604020202020204" pitchFamily="34" charset="0"/>
              <a:buChar char="•"/>
            </a:pPr>
            <a:r>
              <a:rPr lang="en-US" sz="2400" dirty="0">
                <a:solidFill>
                  <a:srgbClr val="000000"/>
                </a:solidFill>
                <a:ea typeface="Calibri Light" charset="0"/>
                <a:cs typeface="Calibri Light" charset="0"/>
              </a:rPr>
              <a:t>Tennessee – </a:t>
            </a:r>
            <a:r>
              <a:rPr lang="en-US" sz="2400" dirty="0" err="1">
                <a:solidFill>
                  <a:srgbClr val="000000"/>
                </a:solidFill>
                <a:ea typeface="Calibri Light" charset="0"/>
                <a:cs typeface="Calibri Light" charset="0"/>
              </a:rPr>
              <a:t>geoMSAGs</a:t>
            </a:r>
            <a:r>
              <a:rPr lang="en-US" sz="2400" dirty="0">
                <a:solidFill>
                  <a:srgbClr val="000000"/>
                </a:solidFill>
                <a:ea typeface="Calibri Light" charset="0"/>
                <a:cs typeface="Calibri Light" charset="0"/>
              </a:rPr>
              <a:t>, EGDMS and ESBs</a:t>
            </a:r>
          </a:p>
          <a:p>
            <a:pPr marL="342900" indent="-342900">
              <a:buFont typeface="Arial" panose="020B0604020202020204" pitchFamily="34" charset="0"/>
              <a:buChar char="•"/>
            </a:pPr>
            <a:r>
              <a:rPr lang="en-US" sz="2400" dirty="0">
                <a:solidFill>
                  <a:srgbClr val="000000"/>
                </a:solidFill>
                <a:ea typeface="Calibri Light" charset="0"/>
                <a:cs typeface="Calibri Light" charset="0"/>
              </a:rPr>
              <a:t>North Central Texas – Kansas </a:t>
            </a:r>
            <a:r>
              <a:rPr lang="en-US" sz="2400" dirty="0" err="1">
                <a:solidFill>
                  <a:srgbClr val="000000"/>
                </a:solidFill>
                <a:ea typeface="Calibri Light" charset="0"/>
                <a:cs typeface="Calibri Light" charset="0"/>
              </a:rPr>
              <a:t>RapidDeploy</a:t>
            </a:r>
            <a:r>
              <a:rPr lang="en-US" sz="2400" dirty="0">
                <a:solidFill>
                  <a:srgbClr val="000000"/>
                </a:solidFill>
                <a:ea typeface="Calibri Light" charset="0"/>
                <a:cs typeface="Calibri Light" charset="0"/>
              </a:rPr>
              <a:t> architecture</a:t>
            </a:r>
          </a:p>
          <a:p>
            <a:pPr marL="342900" indent="-342900">
              <a:buFont typeface="Arial" panose="020B0604020202020204" pitchFamily="34" charset="0"/>
              <a:buChar char="•"/>
            </a:pPr>
            <a:r>
              <a:rPr lang="en-US" sz="2400" dirty="0">
                <a:solidFill>
                  <a:srgbClr val="000000"/>
                </a:solidFill>
                <a:ea typeface="Calibri Light" charset="0"/>
                <a:cs typeface="Calibri Light" charset="0"/>
              </a:rPr>
              <a:t>Arkansas NG911 GIS meeting – POSTPONED</a:t>
            </a:r>
          </a:p>
          <a:p>
            <a:endParaRPr lang="en-US" sz="2400" dirty="0">
              <a:solidFill>
                <a:srgbClr val="000000"/>
              </a:solidFill>
              <a:ea typeface="Calibri Light" charset="0"/>
              <a:cs typeface="Calibri Light" charset="0"/>
            </a:endParaRPr>
          </a:p>
          <a:p>
            <a:r>
              <a:rPr lang="en-US" sz="2400" dirty="0">
                <a:solidFill>
                  <a:srgbClr val="000000"/>
                </a:solidFill>
                <a:ea typeface="Calibri Light" charset="0"/>
                <a:cs typeface="Calibri Light" charset="0"/>
              </a:rPr>
              <a:t>Cancelled Events</a:t>
            </a:r>
          </a:p>
          <a:p>
            <a:pPr marL="342900" indent="-342900">
              <a:buFont typeface="Arial" panose="020B0604020202020204" pitchFamily="34" charset="0"/>
              <a:buChar char="•"/>
            </a:pPr>
            <a:r>
              <a:rPr lang="en-US" sz="2400" dirty="0">
                <a:solidFill>
                  <a:srgbClr val="000000"/>
                </a:solidFill>
                <a:ea typeface="Calibri Light" charset="0"/>
                <a:cs typeface="Calibri Light" charset="0"/>
              </a:rPr>
              <a:t>Kansas APCO (Association of Public-Safety Communications Officials) Spring Conference</a:t>
            </a:r>
          </a:p>
          <a:p>
            <a:pPr marL="342900" indent="-342900">
              <a:buFont typeface="Arial" panose="020B0604020202020204" pitchFamily="34" charset="0"/>
              <a:buChar char="•"/>
            </a:pPr>
            <a:r>
              <a:rPr lang="en-US" sz="2400" dirty="0">
                <a:solidFill>
                  <a:srgbClr val="000000"/>
                </a:solidFill>
                <a:ea typeface="Calibri Light" charset="0"/>
                <a:cs typeface="Calibri Light" charset="0"/>
              </a:rPr>
              <a:t>MAGIC 2020</a:t>
            </a:r>
          </a:p>
          <a:p>
            <a:pPr marL="342900" indent="-342900">
              <a:buFont typeface="Arial" panose="020B0604020202020204" pitchFamily="34" charset="0"/>
              <a:buChar char="•"/>
            </a:pPr>
            <a:r>
              <a:rPr lang="en-US" sz="2400" dirty="0">
                <a:solidFill>
                  <a:srgbClr val="000000"/>
                </a:solidFill>
                <a:ea typeface="Calibri Light" charset="0"/>
                <a:cs typeface="Calibri Light" charset="0"/>
              </a:rPr>
              <a:t>NG911 GIS Data Steward &amp; Data Maintainer In-Person Certification Classes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843954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NG911 GIS User Group</a:t>
            </a:r>
          </a:p>
        </p:txBody>
      </p:sp>
      <p:sp>
        <p:nvSpPr>
          <p:cNvPr id="3" name="Content Placeholder 2"/>
          <p:cNvSpPr>
            <a:spLocks noGrp="1"/>
          </p:cNvSpPr>
          <p:nvPr>
            <p:ph idx="1"/>
          </p:nvPr>
        </p:nvSpPr>
        <p:spPr/>
        <p:txBody>
          <a:bodyPr>
            <a:normAutofit/>
          </a:bodyPr>
          <a:lstStyle/>
          <a:p>
            <a:pPr marL="0" indent="0" algn="ctr" fontAlgn="base">
              <a:buNone/>
            </a:pPr>
            <a:r>
              <a:rPr lang="en-US" dirty="0"/>
              <a:t>Thank you!</a:t>
            </a:r>
          </a:p>
          <a:p>
            <a:pPr marL="0" indent="0" algn="ctr" fontAlgn="base">
              <a:buNone/>
            </a:pPr>
            <a:endParaRPr lang="en-US" dirty="0"/>
          </a:p>
          <a:p>
            <a:pPr marL="0" indent="0" algn="ctr" fontAlgn="base">
              <a:buNone/>
            </a:pPr>
            <a:r>
              <a:rPr lang="en-US" dirty="0"/>
              <a:t>Kansas 911 Coordinating Council website</a:t>
            </a:r>
          </a:p>
          <a:p>
            <a:pPr marL="0" indent="0" algn="ctr" fontAlgn="base">
              <a:buNone/>
            </a:pPr>
            <a:r>
              <a:rPr lang="en-US" dirty="0">
                <a:hlinkClick r:id="rId3"/>
              </a:rPr>
              <a:t>http://www.kansas911.org/</a:t>
            </a:r>
            <a:endParaRPr lang="en-US" dirty="0"/>
          </a:p>
          <a:p>
            <a:pPr marL="0" indent="0" algn="ctr" fontAlgn="base">
              <a:buNone/>
            </a:pPr>
            <a:endParaRPr lang="en-US" dirty="0"/>
          </a:p>
          <a:p>
            <a:pPr marL="0" indent="0" algn="ctr" fontAlgn="base">
              <a:buNone/>
            </a:pPr>
            <a:r>
              <a:rPr lang="en-US" dirty="0"/>
              <a:t>DASC - Initiatives&gt;NG911</a:t>
            </a:r>
          </a:p>
          <a:p>
            <a:pPr marL="0" indent="0" algn="ctr" fontAlgn="base">
              <a:buNone/>
            </a:pPr>
            <a:r>
              <a:rPr lang="en-US" dirty="0">
                <a:hlinkClick r:id="rId4"/>
              </a:rPr>
              <a:t>http://</a:t>
            </a:r>
            <a:r>
              <a:rPr lang="en-US" dirty="0" err="1">
                <a:hlinkClick r:id="rId4"/>
              </a:rPr>
              <a:t>www.kansasgis.org</a:t>
            </a:r>
            <a:r>
              <a:rPr lang="en-US" dirty="0">
                <a:hlinkClick r:id="rId4"/>
              </a:rPr>
              <a:t>/initiatives/NG911/</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110584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57200" y="914400"/>
            <a:ext cx="8153400" cy="5029200"/>
          </a:xfrm>
        </p:spPr>
        <p:txBody>
          <a:bodyPr/>
          <a:lstStyle/>
          <a:p>
            <a:pPr marL="457200" indent="-457200" algn="l">
              <a:buFont typeface="Arial" charset="0"/>
              <a:buChar char="•"/>
            </a:pPr>
            <a:r>
              <a:rPr lang="en-US" dirty="0">
                <a:solidFill>
                  <a:schemeClr val="tx1"/>
                </a:solidFill>
              </a:rPr>
              <a:t>Project Update</a:t>
            </a:r>
          </a:p>
          <a:p>
            <a:pPr marL="457200" indent="-457200" algn="l">
              <a:buFont typeface="Arial" charset="0"/>
              <a:buChar char="•"/>
            </a:pPr>
            <a:r>
              <a:rPr lang="en-US" dirty="0">
                <a:solidFill>
                  <a:schemeClr val="tx1"/>
                </a:solidFill>
              </a:rPr>
              <a:t>ESB alignment and Geospatial Call Routing</a:t>
            </a:r>
          </a:p>
          <a:p>
            <a:pPr marL="457200" indent="-457200" algn="l">
              <a:buFont typeface="Arial" charset="0"/>
              <a:buChar char="•"/>
            </a:pPr>
            <a:r>
              <a:rPr lang="en-US" dirty="0">
                <a:solidFill>
                  <a:schemeClr val="tx1"/>
                </a:solidFill>
              </a:rPr>
              <a:t>NG911 Toolbox Update</a:t>
            </a:r>
          </a:p>
          <a:p>
            <a:pPr marL="457200" indent="-457200" algn="l">
              <a:buFont typeface="Arial" charset="0"/>
              <a:buChar char="•"/>
            </a:pPr>
            <a:r>
              <a:rPr lang="en-US" dirty="0">
                <a:solidFill>
                  <a:schemeClr val="tx1"/>
                </a:solidFill>
              </a:rPr>
              <a:t>Events and Outreach</a:t>
            </a:r>
          </a:p>
          <a:p>
            <a:pPr marL="457200" indent="-457200" algn="l">
              <a:buFont typeface="Arial" charset="0"/>
              <a:buChar char="•"/>
            </a:pPr>
            <a:endParaRPr lang="en-US" dirty="0">
              <a:solidFill>
                <a:schemeClr val="tx1"/>
              </a:solidFill>
            </a:endParaRPr>
          </a:p>
          <a:p>
            <a:endParaRPr lang="en-US" dirty="0"/>
          </a:p>
        </p:txBody>
      </p:sp>
      <p:sp>
        <p:nvSpPr>
          <p:cNvPr id="4"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2" name="Rectangle 1"/>
          <p:cNvSpPr/>
          <p:nvPr/>
        </p:nvSpPr>
        <p:spPr>
          <a:xfrm>
            <a:off x="228600" y="0"/>
            <a:ext cx="1601208" cy="646331"/>
          </a:xfrm>
          <a:prstGeom prst="rect">
            <a:avLst/>
          </a:prstGeom>
        </p:spPr>
        <p:txBody>
          <a:bodyPr wrap="none">
            <a:spAutoFit/>
          </a:bodyPr>
          <a:lstStyle/>
          <a:p>
            <a:r>
              <a:rPr lang="en-US" sz="3600" dirty="0">
                <a:solidFill>
                  <a:srgbClr val="003366"/>
                </a:solidFill>
                <a:latin typeface="+mj-lt"/>
              </a:rPr>
              <a:t>Agenda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1441471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179843" y="856357"/>
            <a:ext cx="8430757" cy="4247317"/>
          </a:xfrm>
          <a:prstGeom prst="rect">
            <a:avLst/>
          </a:prstGeom>
          <a:noFill/>
        </p:spPr>
        <p:txBody>
          <a:bodyPr wrap="square" rtlCol="0">
            <a:spAutoFit/>
          </a:bodyPr>
          <a:lstStyle/>
          <a:p>
            <a:pPr fontAlgn="base"/>
            <a:r>
              <a:rPr lang="en-US" sz="2000" dirty="0"/>
              <a:t>Reminder - 2020 Q2 GIS data submission deadline – June 30, 2020</a:t>
            </a:r>
          </a:p>
          <a:p>
            <a:pPr fontAlgn="base"/>
            <a:endParaRPr lang="en-US" sz="2000" dirty="0"/>
          </a:p>
          <a:p>
            <a:pPr fontAlgn="base"/>
            <a:r>
              <a:rPr lang="en-US" sz="2000" dirty="0"/>
              <a:t>NG911 Imagery</a:t>
            </a:r>
          </a:p>
          <a:p>
            <a:pPr marL="800100" lvl="1" indent="-342900" fontAlgn="base">
              <a:buFont typeface="Arial" panose="020B0604020202020204" pitchFamily="34" charset="0"/>
              <a:buChar char="•"/>
            </a:pPr>
            <a:r>
              <a:rPr lang="en-US" sz="2000" dirty="0"/>
              <a:t>2021 Imagery refresh</a:t>
            </a:r>
          </a:p>
          <a:p>
            <a:pPr marL="800100" lvl="1" indent="-342900" fontAlgn="base">
              <a:buFont typeface="Arial" panose="020B0604020202020204" pitchFamily="34" charset="0"/>
              <a:buChar char="•"/>
            </a:pPr>
            <a:r>
              <a:rPr lang="en-US" sz="2000" dirty="0"/>
              <a:t>Requesting approval from 911 Coordinating Council to move forward with RFP</a:t>
            </a:r>
          </a:p>
          <a:p>
            <a:pPr marL="800100" lvl="1" indent="-342900" fontAlgn="base">
              <a:buFont typeface="Arial" panose="020B0604020202020204" pitchFamily="34" charset="0"/>
              <a:buChar char="•"/>
            </a:pPr>
            <a:r>
              <a:rPr lang="en-US" sz="2000" dirty="0"/>
              <a:t>local imagery buy-up</a:t>
            </a:r>
          </a:p>
          <a:p>
            <a:pPr marL="800100" lvl="1" indent="-342900" fontAlgn="base">
              <a:buFont typeface="Arial" panose="020B0604020202020204" pitchFamily="34" charset="0"/>
              <a:buChar char="•"/>
            </a:pPr>
            <a:endParaRPr lang="en-US" sz="2000" dirty="0"/>
          </a:p>
          <a:p>
            <a:pPr fontAlgn="base"/>
            <a:r>
              <a:rPr lang="en-US" sz="2000" dirty="0"/>
              <a:t>Statewide composite Kansas geocoder service available in DASC data catalog</a:t>
            </a:r>
          </a:p>
          <a:p>
            <a:pPr lvl="1" fontAlgn="base"/>
            <a:r>
              <a:rPr lang="en-US" dirty="0"/>
              <a:t>Cascade order:</a:t>
            </a:r>
          </a:p>
          <a:p>
            <a:pPr marL="800100" lvl="1" indent="-342900" fontAlgn="base">
              <a:buFont typeface="+mj-lt"/>
              <a:buAutoNum type="arabicPeriod"/>
            </a:pPr>
            <a:r>
              <a:rPr lang="en-US" dirty="0"/>
              <a:t>Kansas NG911 Address Points</a:t>
            </a:r>
          </a:p>
          <a:p>
            <a:pPr marL="800100" lvl="1" indent="-342900" fontAlgn="base">
              <a:buFont typeface="+mj-lt"/>
              <a:buAutoNum type="arabicPeriod"/>
            </a:pPr>
            <a:r>
              <a:rPr lang="en-US" dirty="0"/>
              <a:t>Kansas NG911 Road Centerline</a:t>
            </a:r>
          </a:p>
          <a:p>
            <a:pPr marL="800100" lvl="1" indent="-342900" fontAlgn="base">
              <a:buFont typeface="+mj-lt"/>
              <a:buAutoNum type="arabicPeriod"/>
            </a:pPr>
            <a:r>
              <a:rPr lang="en-US" dirty="0"/>
              <a:t>Kansas local address points</a:t>
            </a:r>
          </a:p>
          <a:p>
            <a:pPr marL="800100" lvl="1" indent="-342900" fontAlgn="base">
              <a:buFont typeface="+mj-lt"/>
              <a:buAutoNum type="arabicPeriod"/>
            </a:pPr>
            <a:r>
              <a:rPr lang="en-US" dirty="0"/>
              <a:t>US Census Bureau TIGER 2010 Roads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761589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179843" y="856357"/>
            <a:ext cx="8714644" cy="5940088"/>
          </a:xfrm>
          <a:prstGeom prst="rect">
            <a:avLst/>
          </a:prstGeom>
          <a:noFill/>
        </p:spPr>
        <p:txBody>
          <a:bodyPr wrap="square" rtlCol="0">
            <a:spAutoFit/>
          </a:bodyPr>
          <a:lstStyle/>
          <a:p>
            <a:pPr fontAlgn="base"/>
            <a:endParaRPr lang="en-US" sz="2000" dirty="0"/>
          </a:p>
          <a:p>
            <a:pPr fontAlgn="base"/>
            <a:endParaRPr lang="en-US" sz="2000" dirty="0"/>
          </a:p>
          <a:p>
            <a:pPr fontAlgn="base"/>
            <a:endParaRPr lang="en-US" sz="2000" dirty="0"/>
          </a:p>
          <a:p>
            <a:pPr lvl="1" fontAlgn="base"/>
            <a:r>
              <a:rPr lang="en-US" sz="2000" dirty="0"/>
              <a:t>Cloud based mapping software – </a:t>
            </a:r>
            <a:r>
              <a:rPr lang="en-US" sz="2000" dirty="0" err="1"/>
              <a:t>RapidDeploy’s</a:t>
            </a:r>
            <a:r>
              <a:rPr lang="en-US" sz="2000" dirty="0"/>
              <a:t> </a:t>
            </a:r>
            <a:r>
              <a:rPr lang="en-US" sz="2000" b="1" dirty="0">
                <a:solidFill>
                  <a:srgbClr val="FF0000"/>
                </a:solidFill>
              </a:rPr>
              <a:t>Radius Plus</a:t>
            </a:r>
          </a:p>
          <a:p>
            <a:pPr marL="800100" lvl="1" indent="-342900" fontAlgn="base">
              <a:buFont typeface="Arial" panose="020B0604020202020204" pitchFamily="34" charset="0"/>
              <a:buChar char="•"/>
            </a:pPr>
            <a:r>
              <a:rPr lang="en-US" sz="2000" dirty="0"/>
              <a:t>replaces existing KS NG911 call handling map software Vesta Locate</a:t>
            </a:r>
          </a:p>
          <a:p>
            <a:pPr lvl="1" fontAlgn="base"/>
            <a:endParaRPr lang="en-US" sz="2000" dirty="0"/>
          </a:p>
          <a:p>
            <a:pPr lvl="1" fontAlgn="base"/>
            <a:r>
              <a:rPr lang="en-US" sz="2000" dirty="0"/>
              <a:t>Architecture &amp; Data</a:t>
            </a:r>
          </a:p>
          <a:p>
            <a:pPr marL="742950" lvl="1" indent="-285750" fontAlgn="base">
              <a:buFont typeface="Arial" panose="020B0604020202020204" pitchFamily="34" charset="0"/>
              <a:buChar char="•"/>
            </a:pPr>
            <a:r>
              <a:rPr lang="en-US" sz="2000" dirty="0"/>
              <a:t>DASC hosts statewide custom map, image and web map services using Kansas authoritative data</a:t>
            </a:r>
          </a:p>
          <a:p>
            <a:pPr marL="742950" lvl="1" indent="-285750" fontAlgn="base">
              <a:buFont typeface="Arial" panose="020B0604020202020204" pitchFamily="34" charset="0"/>
              <a:buChar char="•"/>
            </a:pPr>
            <a:r>
              <a:rPr lang="en-US" sz="2000" dirty="0"/>
              <a:t>Your data submissions update these services weekly</a:t>
            </a:r>
          </a:p>
          <a:p>
            <a:pPr marL="742950" lvl="1" indent="-285750" fontAlgn="base">
              <a:buFont typeface="Arial" panose="020B0604020202020204" pitchFamily="34" charset="0"/>
              <a:buChar char="•"/>
            </a:pPr>
            <a:r>
              <a:rPr lang="en-US" sz="2000" dirty="0"/>
              <a:t>Parcels – update and submit through NG911 portal or PORKA</a:t>
            </a:r>
          </a:p>
          <a:p>
            <a:pPr marL="742950" lvl="1" indent="-285750" fontAlgn="base">
              <a:buFont typeface="Arial" panose="020B0604020202020204" pitchFamily="34" charset="0"/>
              <a:buChar char="•"/>
            </a:pPr>
            <a:r>
              <a:rPr lang="en-US" sz="2000" dirty="0"/>
              <a:t>Recently added KCC electric service boundaries to Radius Plus web map</a:t>
            </a:r>
          </a:p>
          <a:p>
            <a:pPr marL="1200150" lvl="2" indent="-285750" fontAlgn="base">
              <a:buFont typeface="Arial" panose="020B0604020202020204" pitchFamily="34" charset="0"/>
              <a:buChar char="•"/>
            </a:pPr>
            <a:r>
              <a:rPr lang="en-US" sz="2000" dirty="0"/>
              <a:t>Data is also available for download from DASC data catalog</a:t>
            </a:r>
          </a:p>
          <a:p>
            <a:pPr lvl="1" fontAlgn="base"/>
            <a:endParaRPr lang="en-US" sz="2000" dirty="0"/>
          </a:p>
          <a:p>
            <a:pPr lvl="1" fontAlgn="base"/>
            <a:r>
              <a:rPr lang="en-US" sz="2000" dirty="0"/>
              <a:t>Installation Status</a:t>
            </a:r>
          </a:p>
          <a:p>
            <a:pPr marL="742950" lvl="1" indent="-285750" fontAlgn="base">
              <a:buFont typeface="Arial" panose="020B0604020202020204" pitchFamily="34" charset="0"/>
              <a:buChar char="•"/>
            </a:pPr>
            <a:r>
              <a:rPr lang="en-US" sz="2000" dirty="0"/>
              <a:t>Temporarily paused due to COVID-19</a:t>
            </a:r>
          </a:p>
          <a:p>
            <a:pPr marL="742950" lvl="1" indent="-285750" fontAlgn="base">
              <a:buFont typeface="Arial" panose="020B0604020202020204" pitchFamily="34" charset="0"/>
              <a:buChar char="•"/>
            </a:pPr>
            <a:r>
              <a:rPr lang="en-US" sz="2000" dirty="0"/>
              <a:t>If proceed on schedule without further interruption, then fully installed across hosted solution in early August</a:t>
            </a:r>
          </a:p>
          <a:p>
            <a:pPr lvl="1" fontAlgn="base"/>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pic>
        <p:nvPicPr>
          <p:cNvPr id="2" name="Picture 1">
            <a:extLst>
              <a:ext uri="{FF2B5EF4-FFF2-40B4-BE49-F238E27FC236}">
                <a16:creationId xmlns:a16="http://schemas.microsoft.com/office/drawing/2014/main" id="{16DC007C-98B8-9947-8B88-2CC9DBE0C383}"/>
              </a:ext>
            </a:extLst>
          </p:cNvPr>
          <p:cNvPicPr>
            <a:picLocks noChangeAspect="1"/>
          </p:cNvPicPr>
          <p:nvPr/>
        </p:nvPicPr>
        <p:blipFill>
          <a:blip r:embed="rId3"/>
          <a:stretch>
            <a:fillRect/>
          </a:stretch>
        </p:blipFill>
        <p:spPr>
          <a:xfrm>
            <a:off x="2895600" y="819627"/>
            <a:ext cx="2916195" cy="914400"/>
          </a:xfrm>
          <a:prstGeom prst="rect">
            <a:avLst/>
          </a:prstGeom>
        </p:spPr>
      </p:pic>
    </p:spTree>
    <p:extLst>
      <p:ext uri="{BB962C8B-B14F-4D97-AF65-F5344CB8AC3E}">
        <p14:creationId xmlns:p14="http://schemas.microsoft.com/office/powerpoint/2010/main" val="2739843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6768BFF-8505-644B-AAB3-03E8C41EC1FA}"/>
              </a:ext>
            </a:extLst>
          </p:cNvPr>
          <p:cNvGraphicFramePr>
            <a:graphicFrameLocks noGrp="1"/>
          </p:cNvGraphicFramePr>
          <p:nvPr>
            <p:extLst>
              <p:ext uri="{D42A27DB-BD31-4B8C-83A1-F6EECF244321}">
                <p14:modId xmlns:p14="http://schemas.microsoft.com/office/powerpoint/2010/main" val="1355781429"/>
              </p:ext>
            </p:extLst>
          </p:nvPr>
        </p:nvGraphicFramePr>
        <p:xfrm>
          <a:off x="249535" y="1455420"/>
          <a:ext cx="8591340" cy="4869180"/>
        </p:xfrm>
        <a:graphic>
          <a:graphicData uri="http://schemas.openxmlformats.org/drawingml/2006/table">
            <a:tbl>
              <a:tblPr firstRow="1" bandRow="1">
                <a:tableStyleId>{5C22544A-7EE6-4342-B048-85BDC9FD1C3A}</a:tableStyleId>
              </a:tblPr>
              <a:tblGrid>
                <a:gridCol w="2863780">
                  <a:extLst>
                    <a:ext uri="{9D8B030D-6E8A-4147-A177-3AD203B41FA5}">
                      <a16:colId xmlns:a16="http://schemas.microsoft.com/office/drawing/2014/main" val="2818466763"/>
                    </a:ext>
                  </a:extLst>
                </a:gridCol>
                <a:gridCol w="2863780">
                  <a:extLst>
                    <a:ext uri="{9D8B030D-6E8A-4147-A177-3AD203B41FA5}">
                      <a16:colId xmlns:a16="http://schemas.microsoft.com/office/drawing/2014/main" val="3886143482"/>
                    </a:ext>
                  </a:extLst>
                </a:gridCol>
                <a:gridCol w="2863780">
                  <a:extLst>
                    <a:ext uri="{9D8B030D-6E8A-4147-A177-3AD203B41FA5}">
                      <a16:colId xmlns:a16="http://schemas.microsoft.com/office/drawing/2014/main" val="593697369"/>
                    </a:ext>
                  </a:extLst>
                </a:gridCol>
              </a:tblGrid>
              <a:tr h="480060">
                <a:tc>
                  <a:txBody>
                    <a:bodyPr/>
                    <a:lstStyle/>
                    <a:p>
                      <a:r>
                        <a:rPr lang="en-US" sz="1400" dirty="0"/>
                        <a:t>Web Map</a:t>
                      </a:r>
                    </a:p>
                    <a:p>
                      <a:r>
                        <a:rPr lang="en-US" sz="1400" dirty="0">
                          <a:solidFill>
                            <a:schemeClr val="accent6">
                              <a:lumMod val="60000"/>
                              <a:lumOff val="40000"/>
                            </a:schemeClr>
                          </a:solidFill>
                        </a:rPr>
                        <a:t>Radius BASEMAP tab (all on/off)</a:t>
                      </a:r>
                    </a:p>
                  </a:txBody>
                  <a:tcPr marL="68580" marR="68580" marT="34290" marB="34290"/>
                </a:tc>
                <a:tc>
                  <a:txBody>
                    <a:bodyPr/>
                    <a:lstStyle/>
                    <a:p>
                      <a:r>
                        <a:rPr lang="en-US" sz="1400" dirty="0"/>
                        <a:t>Map Services</a:t>
                      </a:r>
                    </a:p>
                    <a:p>
                      <a:r>
                        <a:rPr lang="en-US" sz="1400" dirty="0">
                          <a:solidFill>
                            <a:schemeClr val="accent6">
                              <a:lumMod val="60000"/>
                              <a:lumOff val="40000"/>
                            </a:schemeClr>
                          </a:solidFill>
                        </a:rPr>
                        <a:t>Radius ESRI tab (on/off by layer)</a:t>
                      </a:r>
                    </a:p>
                  </a:txBody>
                  <a:tcPr marL="68580" marR="68580" marT="34290" marB="34290"/>
                </a:tc>
                <a:tc>
                  <a:txBody>
                    <a:bodyPr/>
                    <a:lstStyle/>
                    <a:p>
                      <a:r>
                        <a:rPr lang="en-US" sz="1400" dirty="0"/>
                        <a:t>Kansas Geocoding Service - primary cascading location service</a:t>
                      </a:r>
                    </a:p>
                  </a:txBody>
                  <a:tcPr marL="68580" marR="68580" marT="34290" marB="34290"/>
                </a:tc>
                <a:extLst>
                  <a:ext uri="{0D108BD9-81ED-4DB2-BD59-A6C34878D82A}">
                    <a16:rowId xmlns:a16="http://schemas.microsoft.com/office/drawing/2014/main" val="3863987801"/>
                  </a:ext>
                </a:extLst>
              </a:tr>
              <a:tr h="480060">
                <a:tc>
                  <a:txBody>
                    <a:bodyPr/>
                    <a:lstStyle/>
                    <a:p>
                      <a:r>
                        <a:rPr lang="en-US" sz="1400" dirty="0"/>
                        <a:t>Hosted Address Points (primary &amp; secondary)</a:t>
                      </a:r>
                    </a:p>
                  </a:txBody>
                  <a:tcPr marL="68580" marR="68580" marT="34290" marB="34290"/>
                </a:tc>
                <a:tc>
                  <a:txBody>
                    <a:bodyPr/>
                    <a:lstStyle/>
                    <a:p>
                      <a:r>
                        <a:rPr lang="en-US" sz="1400" dirty="0" err="1"/>
                        <a:t>NonHosted</a:t>
                      </a:r>
                      <a:r>
                        <a:rPr lang="en-US" sz="1400" dirty="0"/>
                        <a:t> Address Points (primary &amp; secondary)</a:t>
                      </a:r>
                    </a:p>
                  </a:txBody>
                  <a:tcPr marL="68580" marR="68580" marT="34290" marB="34290"/>
                </a:tc>
                <a:tc>
                  <a:txBody>
                    <a:bodyPr/>
                    <a:lstStyle/>
                    <a:p>
                      <a:r>
                        <a:rPr lang="en-US" sz="1400" dirty="0"/>
                        <a:t>Statewide address points (primary)</a:t>
                      </a:r>
                    </a:p>
                  </a:txBody>
                  <a:tcPr marL="68580" marR="68580" marT="34290" marB="34290"/>
                </a:tc>
                <a:extLst>
                  <a:ext uri="{0D108BD9-81ED-4DB2-BD59-A6C34878D82A}">
                    <a16:rowId xmlns:a16="http://schemas.microsoft.com/office/drawing/2014/main" val="2983822816"/>
                  </a:ext>
                </a:extLst>
              </a:tr>
              <a:tr h="278130">
                <a:tc>
                  <a:txBody>
                    <a:bodyPr/>
                    <a:lstStyle/>
                    <a:p>
                      <a:r>
                        <a:rPr lang="en-US" sz="1400" dirty="0"/>
                        <a:t>Hosted Roads</a:t>
                      </a:r>
                    </a:p>
                  </a:txBody>
                  <a:tcPr marL="68580" marR="68580" marT="34290" marB="34290"/>
                </a:tc>
                <a:tc>
                  <a:txBody>
                    <a:bodyPr/>
                    <a:lstStyle/>
                    <a:p>
                      <a:r>
                        <a:rPr lang="en-US" sz="1400" dirty="0" err="1"/>
                        <a:t>NonHosted</a:t>
                      </a:r>
                      <a:r>
                        <a:rPr lang="en-US" sz="1400" dirty="0"/>
                        <a:t> Roads</a:t>
                      </a:r>
                    </a:p>
                  </a:txBody>
                  <a:tcPr marL="68580" marR="68580" marT="34290" marB="34290"/>
                </a:tc>
                <a:tc>
                  <a:txBody>
                    <a:bodyPr/>
                    <a:lstStyle/>
                    <a:p>
                      <a:r>
                        <a:rPr lang="en-US" sz="1400" dirty="0"/>
                        <a:t>Statewide roads</a:t>
                      </a:r>
                    </a:p>
                  </a:txBody>
                  <a:tcPr marL="68580" marR="68580" marT="34290" marB="34290"/>
                </a:tc>
                <a:extLst>
                  <a:ext uri="{0D108BD9-81ED-4DB2-BD59-A6C34878D82A}">
                    <a16:rowId xmlns:a16="http://schemas.microsoft.com/office/drawing/2014/main" val="3537683185"/>
                  </a:ext>
                </a:extLst>
              </a:tr>
              <a:tr h="480060">
                <a:tc>
                  <a:txBody>
                    <a:bodyPr/>
                    <a:lstStyle/>
                    <a:p>
                      <a:r>
                        <a:rPr lang="en-US" sz="1400" dirty="0"/>
                        <a:t>Hosted Law/Fire/EMS/Rescue/</a:t>
                      </a:r>
                      <a:r>
                        <a:rPr lang="en-US" sz="1400" dirty="0" err="1"/>
                        <a:t>FireAutoAid</a:t>
                      </a:r>
                      <a:endParaRPr lang="en-US" sz="1400" dirty="0"/>
                    </a:p>
                  </a:txBody>
                  <a:tcPr marL="68580" marR="68580" marT="34290" marB="34290"/>
                </a:tc>
                <a:tc>
                  <a:txBody>
                    <a:bodyPr/>
                    <a:lstStyle/>
                    <a:p>
                      <a:r>
                        <a:rPr lang="en-US" sz="1400" dirty="0" err="1"/>
                        <a:t>NonHosted</a:t>
                      </a:r>
                      <a:r>
                        <a:rPr lang="en-US" sz="1400" dirty="0"/>
                        <a:t> Law/Fire/EMS/Rescue/</a:t>
                      </a:r>
                      <a:r>
                        <a:rPr lang="en-US" sz="1400" dirty="0" err="1"/>
                        <a:t>FireAutoAid</a:t>
                      </a:r>
                      <a:endParaRPr lang="en-US" sz="1400" dirty="0"/>
                    </a:p>
                  </a:txBody>
                  <a:tcPr marL="68580" marR="68580" marT="34290" marB="34290"/>
                </a:tc>
                <a:tc>
                  <a:txBody>
                    <a:bodyPr/>
                    <a:lstStyle/>
                    <a:p>
                      <a:r>
                        <a:rPr lang="en-US" sz="1400" dirty="0"/>
                        <a:t>Statewide MSAG Communities</a:t>
                      </a:r>
                    </a:p>
                  </a:txBody>
                  <a:tcPr marL="68580" marR="68580" marT="34290" marB="34290"/>
                </a:tc>
                <a:extLst>
                  <a:ext uri="{0D108BD9-81ED-4DB2-BD59-A6C34878D82A}">
                    <a16:rowId xmlns:a16="http://schemas.microsoft.com/office/drawing/2014/main" val="3083349607"/>
                  </a:ext>
                </a:extLst>
              </a:tr>
              <a:tr h="278130">
                <a:tc>
                  <a:txBody>
                    <a:bodyPr/>
                    <a:lstStyle/>
                    <a:p>
                      <a:r>
                        <a:rPr lang="en-US" sz="1400" dirty="0"/>
                        <a:t>Hosted Fire Hydrants</a:t>
                      </a:r>
                    </a:p>
                  </a:txBody>
                  <a:tcPr marL="68580" marR="68580" marT="34290" marB="34290"/>
                </a:tc>
                <a:tc>
                  <a:txBody>
                    <a:bodyPr/>
                    <a:lstStyle/>
                    <a:p>
                      <a:r>
                        <a:rPr lang="en-US" sz="1400" dirty="0" err="1"/>
                        <a:t>NonHosted</a:t>
                      </a:r>
                      <a:r>
                        <a:rPr lang="en-US" sz="1400" dirty="0"/>
                        <a:t> Utility Boundaries</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263611624"/>
                  </a:ext>
                </a:extLst>
              </a:tr>
              <a:tr h="278130">
                <a:tc>
                  <a:txBody>
                    <a:bodyPr/>
                    <a:lstStyle/>
                    <a:p>
                      <a:r>
                        <a:rPr lang="en-US" sz="1400" dirty="0"/>
                        <a:t>Hosted Gates</a:t>
                      </a:r>
                    </a:p>
                  </a:txBody>
                  <a:tcPr marL="68580" marR="68580" marT="34290" marB="34290"/>
                </a:tc>
                <a:tc>
                  <a:txBody>
                    <a:bodyPr/>
                    <a:lstStyle/>
                    <a:p>
                      <a:r>
                        <a:rPr lang="en-US" sz="1400" dirty="0"/>
                        <a:t>Parcel Property Boundaries</a:t>
                      </a: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8742355"/>
                  </a:ext>
                </a:extLst>
              </a:tr>
              <a:tr h="278130">
                <a:tc>
                  <a:txBody>
                    <a:bodyPr/>
                    <a:lstStyle/>
                    <a:p>
                      <a:r>
                        <a:rPr lang="en-US" sz="1400" dirty="0"/>
                        <a:t>Hosted Bridges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KDOT HWY Mile Markers</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2750563314"/>
                  </a:ext>
                </a:extLst>
              </a:tr>
              <a:tr h="278130">
                <a:tc>
                  <a:txBody>
                    <a:bodyPr/>
                    <a:lstStyle/>
                    <a:p>
                      <a:r>
                        <a:rPr lang="en-US" sz="1400" dirty="0"/>
                        <a:t>Hosted Utility Boundaries</a:t>
                      </a:r>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777309358"/>
                  </a:ext>
                </a:extLst>
              </a:tr>
              <a:tr h="278130">
                <a:tc>
                  <a:txBody>
                    <a:bodyPr/>
                    <a:lstStyle/>
                    <a:p>
                      <a:r>
                        <a:rPr lang="en-US" sz="1400" dirty="0"/>
                        <a:t>2018 NG911 Imagery</a:t>
                      </a:r>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751820509"/>
                  </a:ext>
                </a:extLst>
              </a:tr>
              <a:tr h="278130">
                <a:tc>
                  <a:txBody>
                    <a:bodyPr/>
                    <a:lstStyle/>
                    <a:p>
                      <a:r>
                        <a:rPr lang="en-US" sz="1400" dirty="0"/>
                        <a:t>Statewide County Boundaries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3863720276"/>
                  </a:ext>
                </a:extLst>
              </a:tr>
              <a:tr h="278130">
                <a:tc>
                  <a:txBody>
                    <a:bodyPr/>
                    <a:lstStyle/>
                    <a:p>
                      <a:r>
                        <a:rPr lang="en-US" sz="1400" dirty="0"/>
                        <a:t>Statewide Municipal Boundaries</a:t>
                      </a:r>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711819576"/>
                  </a:ext>
                </a:extLst>
              </a:tr>
              <a:tr h="278130">
                <a:tc>
                  <a:txBody>
                    <a:bodyPr/>
                    <a:lstStyle/>
                    <a:p>
                      <a:r>
                        <a:rPr lang="en-US" sz="1400" dirty="0"/>
                        <a:t>Statewide streams/rivers</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3909521910"/>
                  </a:ext>
                </a:extLst>
              </a:tr>
              <a:tr h="278130">
                <a:tc>
                  <a:txBody>
                    <a:bodyPr/>
                    <a:lstStyle/>
                    <a:p>
                      <a:r>
                        <a:rPr lang="en-US" sz="1400" dirty="0"/>
                        <a:t>Statewide water bodies</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316490930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Statewide Highways &amp; HWY symbols</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2561528601"/>
                  </a:ext>
                </a:extLst>
              </a:tr>
              <a:tr h="278130">
                <a:tc>
                  <a:txBody>
                    <a:bodyPr/>
                    <a:lstStyle/>
                    <a:p>
                      <a:r>
                        <a:rPr lang="en-US" sz="1400" dirty="0"/>
                        <a:t>KDOT Railroads and crossings</a:t>
                      </a:r>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2208383751"/>
                  </a:ext>
                </a:extLst>
              </a:tr>
            </a:tbl>
          </a:graphicData>
        </a:graphic>
      </p:graphicFrame>
      <p:sp>
        <p:nvSpPr>
          <p:cNvPr id="7" name="TextBox 6">
            <a:extLst>
              <a:ext uri="{FF2B5EF4-FFF2-40B4-BE49-F238E27FC236}">
                <a16:creationId xmlns:a16="http://schemas.microsoft.com/office/drawing/2014/main" id="{4654272E-29EC-9449-8DBF-F8B0AF72E40F}"/>
              </a:ext>
            </a:extLst>
          </p:cNvPr>
          <p:cNvSpPr txBox="1"/>
          <p:nvPr/>
        </p:nvSpPr>
        <p:spPr>
          <a:xfrm>
            <a:off x="892020" y="735032"/>
            <a:ext cx="7391400" cy="707886"/>
          </a:xfrm>
          <a:prstGeom prst="rect">
            <a:avLst/>
          </a:prstGeom>
          <a:noFill/>
        </p:spPr>
        <p:txBody>
          <a:bodyPr wrap="square" rtlCol="0">
            <a:spAutoFit/>
          </a:bodyPr>
          <a:lstStyle/>
          <a:p>
            <a:pPr algn="ctr"/>
            <a:r>
              <a:rPr lang="en-US" sz="2000" dirty="0"/>
              <a:t>Kansas GIS Services Configuration to support Kansas Hosted Solution deployment of </a:t>
            </a:r>
            <a:r>
              <a:rPr lang="en-US" sz="2000" dirty="0" err="1"/>
              <a:t>RapidDeploy’s</a:t>
            </a:r>
            <a:r>
              <a:rPr lang="en-US" sz="2000" dirty="0"/>
              <a:t> Radius Plus</a:t>
            </a:r>
          </a:p>
        </p:txBody>
      </p:sp>
      <p:sp>
        <p:nvSpPr>
          <p:cNvPr id="8" name="Text Box 4">
            <a:extLst>
              <a:ext uri="{FF2B5EF4-FFF2-40B4-BE49-F238E27FC236}">
                <a16:creationId xmlns:a16="http://schemas.microsoft.com/office/drawing/2014/main" id="{CC3C9BDF-F912-0B43-919D-A129F9030C53}"/>
              </a:ext>
            </a:extLst>
          </p:cNvPr>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a:extLst>
              <a:ext uri="{FF2B5EF4-FFF2-40B4-BE49-F238E27FC236}">
                <a16:creationId xmlns:a16="http://schemas.microsoft.com/office/drawing/2014/main" id="{6C96485F-D907-674B-8AB6-04869D29BB54}"/>
              </a:ext>
            </a:extLst>
          </p:cNvPr>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pic>
        <p:nvPicPr>
          <p:cNvPr id="10" name="Picture 9">
            <a:extLst>
              <a:ext uri="{FF2B5EF4-FFF2-40B4-BE49-F238E27FC236}">
                <a16:creationId xmlns:a16="http://schemas.microsoft.com/office/drawing/2014/main" id="{166E3846-1D0A-DB4A-B7CF-C940DE2D6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2699247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pic>
        <p:nvPicPr>
          <p:cNvPr id="3" name="Picture 2">
            <a:extLst>
              <a:ext uri="{FF2B5EF4-FFF2-40B4-BE49-F238E27FC236}">
                <a16:creationId xmlns:a16="http://schemas.microsoft.com/office/drawing/2014/main" id="{CE0D919F-EC30-2B4A-A0E3-3CD7E4148813}"/>
              </a:ext>
            </a:extLst>
          </p:cNvPr>
          <p:cNvPicPr>
            <a:picLocks noChangeAspect="1"/>
          </p:cNvPicPr>
          <p:nvPr/>
        </p:nvPicPr>
        <p:blipFill>
          <a:blip r:embed="rId3"/>
          <a:stretch>
            <a:fillRect/>
          </a:stretch>
        </p:blipFill>
        <p:spPr>
          <a:xfrm>
            <a:off x="259080" y="1217296"/>
            <a:ext cx="8503920" cy="5488304"/>
          </a:xfrm>
          <a:prstGeom prst="rect">
            <a:avLst/>
          </a:prstGeom>
        </p:spPr>
      </p:pic>
      <p:sp>
        <p:nvSpPr>
          <p:cNvPr id="10" name="TextBox 9">
            <a:extLst>
              <a:ext uri="{FF2B5EF4-FFF2-40B4-BE49-F238E27FC236}">
                <a16:creationId xmlns:a16="http://schemas.microsoft.com/office/drawing/2014/main" id="{DEA3EAC2-AD42-6F41-A732-B5E4749AA97F}"/>
              </a:ext>
            </a:extLst>
          </p:cNvPr>
          <p:cNvSpPr txBox="1"/>
          <p:nvPr/>
        </p:nvSpPr>
        <p:spPr>
          <a:xfrm>
            <a:off x="2237490" y="762000"/>
            <a:ext cx="4615429" cy="461665"/>
          </a:xfrm>
          <a:prstGeom prst="rect">
            <a:avLst/>
          </a:prstGeom>
          <a:noFill/>
        </p:spPr>
        <p:txBody>
          <a:bodyPr wrap="square" rtlCol="0">
            <a:spAutoFit/>
          </a:bodyPr>
          <a:lstStyle/>
          <a:p>
            <a:pPr algn="ctr"/>
            <a:r>
              <a:rPr lang="en-US" sz="2400" dirty="0"/>
              <a:t>Kansas GIS Services in Radius Plus</a:t>
            </a:r>
          </a:p>
        </p:txBody>
      </p:sp>
    </p:spTree>
    <p:extLst>
      <p:ext uri="{BB962C8B-B14F-4D97-AF65-F5344CB8AC3E}">
        <p14:creationId xmlns:p14="http://schemas.microsoft.com/office/powerpoint/2010/main" val="1070592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pic>
        <p:nvPicPr>
          <p:cNvPr id="3" name="Picture 2">
            <a:extLst>
              <a:ext uri="{FF2B5EF4-FFF2-40B4-BE49-F238E27FC236}">
                <a16:creationId xmlns:a16="http://schemas.microsoft.com/office/drawing/2014/main" id="{A1124B32-F48C-6B41-8039-D450EB82D0B9}"/>
              </a:ext>
            </a:extLst>
          </p:cNvPr>
          <p:cNvPicPr>
            <a:picLocks noChangeAspect="1"/>
          </p:cNvPicPr>
          <p:nvPr/>
        </p:nvPicPr>
        <p:blipFill>
          <a:blip r:embed="rId3"/>
          <a:stretch>
            <a:fillRect/>
          </a:stretch>
        </p:blipFill>
        <p:spPr>
          <a:xfrm>
            <a:off x="304800" y="1219200"/>
            <a:ext cx="8503920" cy="5488305"/>
          </a:xfrm>
          <a:prstGeom prst="rect">
            <a:avLst/>
          </a:prstGeom>
        </p:spPr>
      </p:pic>
      <p:sp>
        <p:nvSpPr>
          <p:cNvPr id="10" name="TextBox 9">
            <a:extLst>
              <a:ext uri="{FF2B5EF4-FFF2-40B4-BE49-F238E27FC236}">
                <a16:creationId xmlns:a16="http://schemas.microsoft.com/office/drawing/2014/main" id="{33A1E9FE-D39B-EE44-9306-46B0C02D6FDD}"/>
              </a:ext>
            </a:extLst>
          </p:cNvPr>
          <p:cNvSpPr txBox="1"/>
          <p:nvPr/>
        </p:nvSpPr>
        <p:spPr>
          <a:xfrm>
            <a:off x="2237490" y="762000"/>
            <a:ext cx="4615429" cy="461665"/>
          </a:xfrm>
          <a:prstGeom prst="rect">
            <a:avLst/>
          </a:prstGeom>
          <a:noFill/>
        </p:spPr>
        <p:txBody>
          <a:bodyPr wrap="square" rtlCol="0">
            <a:spAutoFit/>
          </a:bodyPr>
          <a:lstStyle/>
          <a:p>
            <a:pPr algn="ctr"/>
            <a:r>
              <a:rPr lang="en-US" sz="2400" dirty="0"/>
              <a:t>Kansas GIS Services in Radius Plus</a:t>
            </a:r>
          </a:p>
        </p:txBody>
      </p:sp>
    </p:spTree>
    <p:extLst>
      <p:ext uri="{BB962C8B-B14F-4D97-AF65-F5344CB8AC3E}">
        <p14:creationId xmlns:p14="http://schemas.microsoft.com/office/powerpoint/2010/main" val="3368733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7261" y="159818"/>
            <a:ext cx="741959" cy="609600"/>
          </a:xfrm>
          <a:prstGeom prst="rect">
            <a:avLst/>
          </a:prstGeom>
        </p:spPr>
      </p:pic>
      <p:sp>
        <p:nvSpPr>
          <p:cNvPr id="10" name="TextBox 9">
            <a:extLst>
              <a:ext uri="{FF2B5EF4-FFF2-40B4-BE49-F238E27FC236}">
                <a16:creationId xmlns:a16="http://schemas.microsoft.com/office/drawing/2014/main" id="{33A1E9FE-D39B-EE44-9306-46B0C02D6FDD}"/>
              </a:ext>
            </a:extLst>
          </p:cNvPr>
          <p:cNvSpPr txBox="1"/>
          <p:nvPr/>
        </p:nvSpPr>
        <p:spPr>
          <a:xfrm>
            <a:off x="2237490" y="762000"/>
            <a:ext cx="4615429" cy="461665"/>
          </a:xfrm>
          <a:prstGeom prst="rect">
            <a:avLst/>
          </a:prstGeom>
          <a:noFill/>
        </p:spPr>
        <p:txBody>
          <a:bodyPr wrap="square" rtlCol="0">
            <a:spAutoFit/>
          </a:bodyPr>
          <a:lstStyle/>
          <a:p>
            <a:pPr algn="ctr"/>
            <a:r>
              <a:rPr lang="en-US" sz="2400" dirty="0"/>
              <a:t>Kansas GIS Services in Radius Plus</a:t>
            </a:r>
          </a:p>
        </p:txBody>
      </p:sp>
      <p:pic>
        <p:nvPicPr>
          <p:cNvPr id="2" name="Picture 1">
            <a:extLst>
              <a:ext uri="{FF2B5EF4-FFF2-40B4-BE49-F238E27FC236}">
                <a16:creationId xmlns:a16="http://schemas.microsoft.com/office/drawing/2014/main" id="{16BA6722-6591-7F4D-A3BF-31710A45D66D}"/>
              </a:ext>
            </a:extLst>
          </p:cNvPr>
          <p:cNvPicPr>
            <a:picLocks noChangeAspect="1"/>
          </p:cNvPicPr>
          <p:nvPr/>
        </p:nvPicPr>
        <p:blipFill>
          <a:blip r:embed="rId3"/>
          <a:stretch>
            <a:fillRect/>
          </a:stretch>
        </p:blipFill>
        <p:spPr>
          <a:xfrm>
            <a:off x="335280" y="1219200"/>
            <a:ext cx="8503920" cy="5488304"/>
          </a:xfrm>
          <a:prstGeom prst="rect">
            <a:avLst/>
          </a:prstGeom>
        </p:spPr>
      </p:pic>
    </p:spTree>
    <p:extLst>
      <p:ext uri="{BB962C8B-B14F-4D97-AF65-F5344CB8AC3E}">
        <p14:creationId xmlns:p14="http://schemas.microsoft.com/office/powerpoint/2010/main" val="3338742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GeoMSAG</a:t>
            </a:r>
            <a:r>
              <a:rPr lang="en-US" dirty="0"/>
              <a:t> and Geospatial Call Routing Update</a:t>
            </a:r>
          </a:p>
        </p:txBody>
      </p:sp>
      <p:sp>
        <p:nvSpPr>
          <p:cNvPr id="3" name="Subtitle 2"/>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F639ABC5-F620-E548-8ADB-D000B79DF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834486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23770</TotalTime>
  <Words>747</Words>
  <Application>Microsoft Macintosh PowerPoint</Application>
  <PresentationFormat>On-screen Show (4:3)</PresentationFormat>
  <Paragraphs>124</Paragraphs>
  <Slides>18</Slides>
  <Notes>2</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NG911 GIS User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GeoMSAG and Geospatial Call Routing Update</vt:lpstr>
      <vt:lpstr>News Items</vt:lpstr>
      <vt:lpstr>ESB Alignment Status</vt:lpstr>
      <vt:lpstr>Going Geospatial – GIS impacts</vt:lpstr>
      <vt:lpstr>Getting data in the geoMSAG takes a bit</vt:lpstr>
      <vt:lpstr>NG911 Toolbox Update</vt:lpstr>
      <vt:lpstr>New Version- April 2020</vt:lpstr>
      <vt:lpstr>Future</vt:lpstr>
      <vt:lpstr>PowerPoint Presentation</vt:lpstr>
      <vt:lpstr>NG911 GIS User Group</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NG911 Toolbox Update</dc:title>
  <dc:creator>Kristen Jordan</dc:creator>
  <cp:lastModifiedBy>Microsoft Office User</cp:lastModifiedBy>
  <cp:revision>104</cp:revision>
  <dcterms:created xsi:type="dcterms:W3CDTF">2018-02-20T17:33:11Z</dcterms:created>
  <dcterms:modified xsi:type="dcterms:W3CDTF">2020-06-04T20:15:05Z</dcterms:modified>
</cp:coreProperties>
</file>