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71" r:id="rId2"/>
    <p:sldId id="280" r:id="rId3"/>
    <p:sldId id="281" r:id="rId4"/>
    <p:sldId id="323" r:id="rId5"/>
    <p:sldId id="256" r:id="rId6"/>
    <p:sldId id="325" r:id="rId7"/>
    <p:sldId id="324" r:id="rId8"/>
    <p:sldId id="326" r:id="rId9"/>
    <p:sldId id="328" r:id="rId10"/>
    <p:sldId id="269" r:id="rId11"/>
    <p:sldId id="265" r:id="rId12"/>
    <p:sldId id="276" r:id="rId13"/>
    <p:sldId id="274" r:id="rId14"/>
    <p:sldId id="275" r:id="rId15"/>
    <p:sldId id="327" r:id="rId16"/>
    <p:sldId id="257" r:id="rId17"/>
    <p:sldId id="258" r:id="rId18"/>
    <p:sldId id="284" r:id="rId19"/>
    <p:sldId id="283"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686"/>
    <p:restoredTop sz="97714"/>
  </p:normalViewPr>
  <p:slideViewPr>
    <p:cSldViewPr>
      <p:cViewPr>
        <p:scale>
          <a:sx n="100" d="100"/>
          <a:sy n="100" d="100"/>
        </p:scale>
        <p:origin x="1400" y="3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471364-2F69-F04B-99C6-89B501EA7DEA}" type="datetimeFigureOut">
              <a:rPr lang="en-US" smtClean="0"/>
              <a:t>2/11/20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9B091-F773-0142-82E1-A28864E09296}" type="slidenum">
              <a:rPr lang="en-US" smtClean="0"/>
              <a:t>‹#›</a:t>
            </a:fld>
            <a:endParaRPr lang="en-US"/>
          </a:p>
        </p:txBody>
      </p:sp>
    </p:spTree>
    <p:extLst>
      <p:ext uri="{BB962C8B-B14F-4D97-AF65-F5344CB8AC3E}">
        <p14:creationId xmlns:p14="http://schemas.microsoft.com/office/powerpoint/2010/main" val="147403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43FEB1-4DB6-4370-A36D-6B1A08968CF3}" type="slidenum">
              <a:rPr lang="en-US" smtClean="0"/>
              <a:t>12</a:t>
            </a:fld>
            <a:endParaRPr lang="en-US"/>
          </a:p>
        </p:txBody>
      </p:sp>
    </p:spTree>
    <p:extLst>
      <p:ext uri="{BB962C8B-B14F-4D97-AF65-F5344CB8AC3E}">
        <p14:creationId xmlns:p14="http://schemas.microsoft.com/office/powerpoint/2010/main" val="1985856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4A30F4-B628-4993-B8F5-0B54A9DD2D21}" type="slidenum">
              <a:rPr lang="en-US" smtClean="0"/>
              <a:t>19</a:t>
            </a:fld>
            <a:endParaRPr lang="en-US"/>
          </a:p>
        </p:txBody>
      </p:sp>
    </p:spTree>
    <p:extLst>
      <p:ext uri="{BB962C8B-B14F-4D97-AF65-F5344CB8AC3E}">
        <p14:creationId xmlns:p14="http://schemas.microsoft.com/office/powerpoint/2010/main" val="1678392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4967B78-AFFB-40FA-BA59-5A9907F89B8C}" type="datetimeFigureOut">
              <a:rPr lang="en-US" smtClean="0"/>
              <a:t>2/11/20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2115029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967B78-AFFB-40FA-BA59-5A9907F89B8C}" type="datetimeFigureOut">
              <a:rPr lang="en-US" smtClean="0"/>
              <a:t>2/11/20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3688741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967B78-AFFB-40FA-BA59-5A9907F89B8C}" type="datetimeFigureOut">
              <a:rPr lang="en-US" smtClean="0"/>
              <a:t>2/11/20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1310363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967B78-AFFB-40FA-BA59-5A9907F89B8C}" type="datetimeFigureOut">
              <a:rPr lang="en-US" smtClean="0"/>
              <a:t>2/11/20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3236609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967B78-AFFB-40FA-BA59-5A9907F89B8C}" type="datetimeFigureOut">
              <a:rPr lang="en-US" smtClean="0"/>
              <a:t>2/11/20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2010005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967B78-AFFB-40FA-BA59-5A9907F89B8C}" type="datetimeFigureOut">
              <a:rPr lang="en-US" smtClean="0"/>
              <a:t>2/11/20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4094118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967B78-AFFB-40FA-BA59-5A9907F89B8C}" type="datetimeFigureOut">
              <a:rPr lang="en-US" smtClean="0"/>
              <a:t>2/11/20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1291353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967B78-AFFB-40FA-BA59-5A9907F89B8C}" type="datetimeFigureOut">
              <a:rPr lang="en-US" smtClean="0"/>
              <a:t>2/11/20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513241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67B78-AFFB-40FA-BA59-5A9907F89B8C}" type="datetimeFigureOut">
              <a:rPr lang="en-US" smtClean="0"/>
              <a:t>2/11/20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4187807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967B78-AFFB-40FA-BA59-5A9907F89B8C}" type="datetimeFigureOut">
              <a:rPr lang="en-US" smtClean="0"/>
              <a:t>2/11/20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1581342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967B78-AFFB-40FA-BA59-5A9907F89B8C}" type="datetimeFigureOut">
              <a:rPr lang="en-US" smtClean="0"/>
              <a:t>2/11/20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1373849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67B78-AFFB-40FA-BA59-5A9907F89B8C}" type="datetimeFigureOut">
              <a:rPr lang="en-US" smtClean="0"/>
              <a:t>2/11/20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20F68A-14F4-478E-9044-A4F07A8ED3CB}" type="slidenum">
              <a:rPr lang="en-US" smtClean="0"/>
              <a:t>‹#›</a:t>
            </a:fld>
            <a:endParaRPr lang="en-US"/>
          </a:p>
        </p:txBody>
      </p:sp>
    </p:spTree>
    <p:extLst>
      <p:ext uri="{BB962C8B-B14F-4D97-AF65-F5344CB8AC3E}">
        <p14:creationId xmlns:p14="http://schemas.microsoft.com/office/powerpoint/2010/main" val="2091276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kansas.zoom.us/j/866788033" TargetMode="Externa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kansas911.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hyperlink" Target="http://www.kansasgis.org/initiatives/NG911/index.cf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1470025"/>
          </a:xfrm>
        </p:spPr>
        <p:txBody>
          <a:bodyPr/>
          <a:lstStyle/>
          <a:p>
            <a:r>
              <a:rPr lang="en-US" dirty="0"/>
              <a:t>NG911 GIS User Group</a:t>
            </a:r>
          </a:p>
        </p:txBody>
      </p:sp>
      <p:sp>
        <p:nvSpPr>
          <p:cNvPr id="3" name="Subtitle 2"/>
          <p:cNvSpPr>
            <a:spLocks noGrp="1"/>
          </p:cNvSpPr>
          <p:nvPr>
            <p:ph type="subTitle" idx="1"/>
          </p:nvPr>
        </p:nvSpPr>
        <p:spPr>
          <a:xfrm>
            <a:off x="1371600" y="2536825"/>
            <a:ext cx="6400800" cy="3940175"/>
          </a:xfrm>
        </p:spPr>
        <p:txBody>
          <a:bodyPr>
            <a:normAutofit/>
          </a:bodyPr>
          <a:lstStyle/>
          <a:p>
            <a:r>
              <a:rPr lang="en-US" dirty="0"/>
              <a:t>2020 Q1 Meeting</a:t>
            </a:r>
          </a:p>
          <a:p>
            <a:r>
              <a:rPr lang="en-US" dirty="0"/>
              <a:t>February 12, 2020</a:t>
            </a:r>
          </a:p>
          <a:p>
            <a:br>
              <a:rPr lang="en-US" dirty="0"/>
            </a:br>
            <a:r>
              <a:rPr lang="en-US" dirty="0">
                <a:hlinkClick r:id="rId2"/>
              </a:rPr>
              <a:t>https://kansas.zoom.us/j/866788033</a:t>
            </a:r>
            <a:r>
              <a:rPr lang="en-US" dirty="0"/>
              <a:t> 1 669 900 6833 </a:t>
            </a:r>
          </a:p>
          <a:p>
            <a:r>
              <a:rPr lang="en-US" dirty="0"/>
              <a:t>Meeting ID: 866 788 033</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5257800"/>
            <a:ext cx="1622663" cy="133319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7600" y="5847945"/>
            <a:ext cx="1371600" cy="700391"/>
          </a:xfrm>
          <a:prstGeom prst="rect">
            <a:avLst/>
          </a:prstGeom>
        </p:spPr>
      </p:pic>
    </p:spTree>
    <p:extLst>
      <p:ext uri="{BB962C8B-B14F-4D97-AF65-F5344CB8AC3E}">
        <p14:creationId xmlns:p14="http://schemas.microsoft.com/office/powerpoint/2010/main" val="1365097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News Items</a:t>
            </a:r>
          </a:p>
        </p:txBody>
      </p:sp>
      <p:sp>
        <p:nvSpPr>
          <p:cNvPr id="3" name="Content Placeholder 2"/>
          <p:cNvSpPr>
            <a:spLocks noGrp="1"/>
          </p:cNvSpPr>
          <p:nvPr>
            <p:ph idx="1"/>
          </p:nvPr>
        </p:nvSpPr>
        <p:spPr>
          <a:xfrm>
            <a:off x="628650" y="2226468"/>
            <a:ext cx="7886700" cy="3572299"/>
          </a:xfrm>
        </p:spPr>
        <p:txBody>
          <a:bodyPr>
            <a:normAutofit/>
          </a:bodyPr>
          <a:lstStyle/>
          <a:p>
            <a:pPr>
              <a:lnSpc>
                <a:spcPct val="100000"/>
              </a:lnSpc>
              <a:spcAft>
                <a:spcPts val="900"/>
              </a:spcAft>
            </a:pPr>
            <a:r>
              <a:rPr lang="en-US" dirty="0"/>
              <a:t>All PSAPs on the Hosted Solution have converted to </a:t>
            </a:r>
            <a:r>
              <a:rPr lang="en-US" dirty="0" err="1"/>
              <a:t>geoMSAGs</a:t>
            </a:r>
            <a:endParaRPr lang="en-US" dirty="0"/>
          </a:p>
          <a:p>
            <a:pPr>
              <a:lnSpc>
                <a:spcPct val="100000"/>
              </a:lnSpc>
              <a:spcAft>
                <a:spcPts val="900"/>
              </a:spcAft>
            </a:pPr>
            <a:r>
              <a:rPr lang="en-US" dirty="0"/>
              <a:t>Geospatial call routing is being implemented around the state starting next week.</a:t>
            </a:r>
          </a:p>
          <a:p>
            <a:pPr>
              <a:lnSpc>
                <a:spcPct val="100000"/>
              </a:lnSpc>
              <a:spcAft>
                <a:spcPts val="900"/>
              </a:spcAft>
            </a:pPr>
            <a:endParaRPr lang="en-US" dirty="0"/>
          </a:p>
          <a:p>
            <a:endParaRPr lang="en-US"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6D846A95-979C-C44B-AF5B-A9A2661753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9641" y="152400"/>
            <a:ext cx="741959" cy="609600"/>
          </a:xfrm>
          <a:prstGeom prst="rect">
            <a:avLst/>
          </a:prstGeom>
        </p:spPr>
      </p:pic>
    </p:spTree>
    <p:extLst>
      <p:ext uri="{BB962C8B-B14F-4D97-AF65-F5344CB8AC3E}">
        <p14:creationId xmlns:p14="http://schemas.microsoft.com/office/powerpoint/2010/main" val="121150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Going Geospatial – GIS impacts</a:t>
            </a:r>
          </a:p>
        </p:txBody>
      </p:sp>
      <p:sp>
        <p:nvSpPr>
          <p:cNvPr id="5" name="Content Placeholder 4"/>
          <p:cNvSpPr>
            <a:spLocks noGrp="1"/>
          </p:cNvSpPr>
          <p:nvPr>
            <p:ph idx="1"/>
          </p:nvPr>
        </p:nvSpPr>
        <p:spPr/>
        <p:txBody>
          <a:bodyPr>
            <a:normAutofit fontScale="85000" lnSpcReduction="20000"/>
          </a:bodyPr>
          <a:lstStyle/>
          <a:p>
            <a:r>
              <a:rPr lang="en-US" dirty="0"/>
              <a:t>PSAPs using geospatial call routing will start using the ESB layers instead of ESNs and ELTs.  ESNs will still need to be maintained as they are the backup system for routing failures</a:t>
            </a:r>
          </a:p>
          <a:p>
            <a:r>
              <a:rPr lang="en-US" dirty="0"/>
              <a:t>ESB DISPLAY field has a reduced character limit.  While it is 60 characters in the NENA standard and the Kansas standard, the phone software in the PSAP is limited to the first 32 characters in the field.  The toolbox gives a notice on this</a:t>
            </a:r>
          </a:p>
          <a:p>
            <a:r>
              <a:rPr lang="en-US" dirty="0"/>
              <a:t>Alignment must be complete and submitted for any of this to display</a:t>
            </a:r>
          </a:p>
          <a:p>
            <a:r>
              <a:rPr lang="en-US" dirty="0"/>
              <a:t>Questions about alignment?</a:t>
            </a:r>
          </a:p>
          <a:p>
            <a:endParaRPr lang="en-US" dirty="0"/>
          </a:p>
          <a:p>
            <a:endParaRPr lang="en-US" dirty="0"/>
          </a:p>
        </p:txBody>
      </p:sp>
      <p:pic>
        <p:nvPicPr>
          <p:cNvPr id="6" name="Picture 5">
            <a:extLst>
              <a:ext uri="{FF2B5EF4-FFF2-40B4-BE49-F238E27FC236}">
                <a16:creationId xmlns:a16="http://schemas.microsoft.com/office/drawing/2014/main" id="{C909BD4F-4C21-204E-BA8D-011650C58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9641" y="152400"/>
            <a:ext cx="741959" cy="609600"/>
          </a:xfrm>
          <a:prstGeom prst="rect">
            <a:avLst/>
          </a:prstGeom>
        </p:spPr>
      </p:pic>
    </p:spTree>
    <p:extLst>
      <p:ext uri="{BB962C8B-B14F-4D97-AF65-F5344CB8AC3E}">
        <p14:creationId xmlns:p14="http://schemas.microsoft.com/office/powerpoint/2010/main" val="2410916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BF233B4-78FF-45AB-87C4-BADB3CED60A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662" y="857250"/>
            <a:ext cx="8610439" cy="3889942"/>
          </a:xfrm>
        </p:spPr>
      </p:pic>
      <p:graphicFrame>
        <p:nvGraphicFramePr>
          <p:cNvPr id="8" name="Table 8">
            <a:extLst>
              <a:ext uri="{FF2B5EF4-FFF2-40B4-BE49-F238E27FC236}">
                <a16:creationId xmlns:a16="http://schemas.microsoft.com/office/drawing/2014/main" id="{ABAA26E2-150D-4E66-B38A-4739CDA481B4}"/>
              </a:ext>
            </a:extLst>
          </p:cNvPr>
          <p:cNvGraphicFramePr>
            <a:graphicFrameLocks noGrp="1"/>
          </p:cNvGraphicFramePr>
          <p:nvPr>
            <p:extLst/>
          </p:nvPr>
        </p:nvGraphicFramePr>
        <p:xfrm>
          <a:off x="893990" y="4747192"/>
          <a:ext cx="7335612" cy="969251"/>
        </p:xfrm>
        <a:graphic>
          <a:graphicData uri="http://schemas.openxmlformats.org/drawingml/2006/table">
            <a:tbl>
              <a:tblPr firstRow="1" bandRow="1">
                <a:tableStyleId>{93296810-A885-4BE3-A3E7-6D5BEEA58F35}</a:tableStyleId>
              </a:tblPr>
              <a:tblGrid>
                <a:gridCol w="1833903">
                  <a:extLst>
                    <a:ext uri="{9D8B030D-6E8A-4147-A177-3AD203B41FA5}">
                      <a16:colId xmlns:a16="http://schemas.microsoft.com/office/drawing/2014/main" val="1960220005"/>
                    </a:ext>
                  </a:extLst>
                </a:gridCol>
                <a:gridCol w="1833903">
                  <a:extLst>
                    <a:ext uri="{9D8B030D-6E8A-4147-A177-3AD203B41FA5}">
                      <a16:colId xmlns:a16="http://schemas.microsoft.com/office/drawing/2014/main" val="2680323534"/>
                    </a:ext>
                  </a:extLst>
                </a:gridCol>
                <a:gridCol w="1833903">
                  <a:extLst>
                    <a:ext uri="{9D8B030D-6E8A-4147-A177-3AD203B41FA5}">
                      <a16:colId xmlns:a16="http://schemas.microsoft.com/office/drawing/2014/main" val="3149908279"/>
                    </a:ext>
                  </a:extLst>
                </a:gridCol>
                <a:gridCol w="1833903">
                  <a:extLst>
                    <a:ext uri="{9D8B030D-6E8A-4147-A177-3AD203B41FA5}">
                      <a16:colId xmlns:a16="http://schemas.microsoft.com/office/drawing/2014/main" val="2688769891"/>
                    </a:ext>
                  </a:extLst>
                </a:gridCol>
              </a:tblGrid>
              <a:tr h="352031">
                <a:tc>
                  <a:txBody>
                    <a:bodyPr/>
                    <a:lstStyle/>
                    <a:p>
                      <a:pPr algn="ctr"/>
                      <a:r>
                        <a:rPr lang="en-US" sz="1800" dirty="0"/>
                        <a:t>Green</a:t>
                      </a:r>
                    </a:p>
                  </a:txBody>
                  <a:tcPr marL="68580" marR="68580" marT="34290" marB="34290" anchor="ctr"/>
                </a:tc>
                <a:tc>
                  <a:txBody>
                    <a:bodyPr/>
                    <a:lstStyle/>
                    <a:p>
                      <a:pPr algn="ctr"/>
                      <a:r>
                        <a:rPr lang="en-US" sz="1800" dirty="0"/>
                        <a:t>Yellow</a:t>
                      </a:r>
                    </a:p>
                  </a:txBody>
                  <a:tcPr marL="68580" marR="68580" marT="34290" marB="34290" anchor="ctr"/>
                </a:tc>
                <a:tc>
                  <a:txBody>
                    <a:bodyPr/>
                    <a:lstStyle/>
                    <a:p>
                      <a:pPr algn="ctr"/>
                      <a:r>
                        <a:rPr lang="en-US" sz="1800" dirty="0"/>
                        <a:t>White</a:t>
                      </a:r>
                    </a:p>
                  </a:txBody>
                  <a:tcPr marL="68580" marR="68580" marT="34290" marB="34290" anchor="ctr"/>
                </a:tc>
                <a:tc>
                  <a:txBody>
                    <a:bodyPr/>
                    <a:lstStyle/>
                    <a:p>
                      <a:pPr algn="ctr"/>
                      <a:r>
                        <a:rPr lang="en-US" sz="1800" dirty="0"/>
                        <a:t>Gray</a:t>
                      </a:r>
                    </a:p>
                  </a:txBody>
                  <a:tcPr marL="68580" marR="68580" marT="34290" marB="34290" anchor="ctr"/>
                </a:tc>
                <a:extLst>
                  <a:ext uri="{0D108BD9-81ED-4DB2-BD59-A6C34878D82A}">
                    <a16:rowId xmlns:a16="http://schemas.microsoft.com/office/drawing/2014/main" val="3408104459"/>
                  </a:ext>
                </a:extLst>
              </a:tr>
              <a:tr h="617220">
                <a:tc>
                  <a:txBody>
                    <a:bodyPr/>
                    <a:lstStyle/>
                    <a:p>
                      <a:pPr algn="ctr"/>
                      <a:r>
                        <a:rPr lang="en-US" sz="1800" dirty="0"/>
                        <a:t>Complete</a:t>
                      </a:r>
                    </a:p>
                  </a:txBody>
                  <a:tcPr marL="68580" marR="68580" marT="34290" marB="34290" anchor="ctr"/>
                </a:tc>
                <a:tc>
                  <a:txBody>
                    <a:bodyPr/>
                    <a:lstStyle/>
                    <a:p>
                      <a:pPr algn="ctr"/>
                      <a:r>
                        <a:rPr lang="en-US" sz="1800" dirty="0"/>
                        <a:t>i3 pending</a:t>
                      </a:r>
                    </a:p>
                    <a:p>
                      <a:pPr algn="ctr"/>
                      <a:r>
                        <a:rPr lang="en-US" sz="1800" dirty="0"/>
                        <a:t>Not submitted</a:t>
                      </a:r>
                    </a:p>
                  </a:txBody>
                  <a:tcPr marL="68580" marR="68580" marT="34290" marB="34290" anchor="ctr"/>
                </a:tc>
                <a:tc>
                  <a:txBody>
                    <a:bodyPr/>
                    <a:lstStyle/>
                    <a:p>
                      <a:pPr algn="ctr"/>
                      <a:r>
                        <a:rPr lang="en-US" sz="1800" dirty="0"/>
                        <a:t>Unknown i3</a:t>
                      </a:r>
                    </a:p>
                    <a:p>
                      <a:pPr algn="ctr"/>
                      <a:r>
                        <a:rPr lang="en-US" sz="1800" dirty="0"/>
                        <a:t>Not submitted</a:t>
                      </a:r>
                    </a:p>
                  </a:txBody>
                  <a:tcPr marL="68580" marR="68580" marT="34290" marB="34290" anchor="ctr"/>
                </a:tc>
                <a:tc>
                  <a:txBody>
                    <a:bodyPr/>
                    <a:lstStyle/>
                    <a:p>
                      <a:pPr algn="ctr"/>
                      <a:r>
                        <a:rPr lang="en-US" sz="1800" dirty="0"/>
                        <a:t>MARC</a:t>
                      </a:r>
                    </a:p>
                  </a:txBody>
                  <a:tcPr marL="68580" marR="68580" marT="34290" marB="34290" anchor="ctr"/>
                </a:tc>
                <a:extLst>
                  <a:ext uri="{0D108BD9-81ED-4DB2-BD59-A6C34878D82A}">
                    <a16:rowId xmlns:a16="http://schemas.microsoft.com/office/drawing/2014/main" val="2051731020"/>
                  </a:ext>
                </a:extLst>
              </a:tr>
            </a:tbl>
          </a:graphicData>
        </a:graphic>
      </p:graphicFrame>
      <p:pic>
        <p:nvPicPr>
          <p:cNvPr id="4" name="Picture 3">
            <a:extLst>
              <a:ext uri="{FF2B5EF4-FFF2-40B4-BE49-F238E27FC236}">
                <a16:creationId xmlns:a16="http://schemas.microsoft.com/office/drawing/2014/main" id="{61B80913-F48D-0947-90FD-1362DF0251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9641" y="152400"/>
            <a:ext cx="741959" cy="609600"/>
          </a:xfrm>
          <a:prstGeom prst="rect">
            <a:avLst/>
          </a:prstGeom>
        </p:spPr>
      </p:pic>
    </p:spTree>
    <p:extLst>
      <p:ext uri="{BB962C8B-B14F-4D97-AF65-F5344CB8AC3E}">
        <p14:creationId xmlns:p14="http://schemas.microsoft.com/office/powerpoint/2010/main" val="1662058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D5226-87AB-4E21-B6CB-C1321702CD7C}"/>
              </a:ext>
            </a:extLst>
          </p:cNvPr>
          <p:cNvSpPr>
            <a:spLocks noGrp="1"/>
          </p:cNvSpPr>
          <p:nvPr>
            <p:ph type="title"/>
          </p:nvPr>
        </p:nvSpPr>
        <p:spPr/>
        <p:txBody>
          <a:bodyPr>
            <a:normAutofit fontScale="90000"/>
          </a:bodyPr>
          <a:lstStyle/>
          <a:p>
            <a:r>
              <a:rPr lang="en-US" dirty="0"/>
              <a:t>Going geospatial – Dates (by County)</a:t>
            </a:r>
          </a:p>
        </p:txBody>
      </p:sp>
      <p:sp>
        <p:nvSpPr>
          <p:cNvPr id="3" name="Content Placeholder 2">
            <a:extLst>
              <a:ext uri="{FF2B5EF4-FFF2-40B4-BE49-F238E27FC236}">
                <a16:creationId xmlns:a16="http://schemas.microsoft.com/office/drawing/2014/main" id="{1C5A87FD-CBA9-49CC-AB13-D9FF04D1975D}"/>
              </a:ext>
            </a:extLst>
          </p:cNvPr>
          <p:cNvSpPr>
            <a:spLocks noGrp="1"/>
          </p:cNvSpPr>
          <p:nvPr>
            <p:ph idx="1"/>
          </p:nvPr>
        </p:nvSpPr>
        <p:spPr/>
        <p:txBody>
          <a:bodyPr>
            <a:normAutofit fontScale="77500" lnSpcReduction="20000"/>
          </a:bodyPr>
          <a:lstStyle/>
          <a:p>
            <a:r>
              <a:rPr lang="en-US" b="1" dirty="0"/>
              <a:t>February:  </a:t>
            </a:r>
            <a:r>
              <a:rPr lang="en-US" dirty="0"/>
              <a:t>Butler, Dickinson, Kingman, Rice, Harvey, Pottawatomie, Harper, Wabaunsee, Morris, Sumner, Cowley, Anderson, Chautauqua, Franklin, Elk, Jefferson, Greenwood, Jackson</a:t>
            </a:r>
          </a:p>
          <a:p>
            <a:r>
              <a:rPr lang="en-US" b="1" dirty="0"/>
              <a:t>March:  </a:t>
            </a:r>
            <a:r>
              <a:rPr lang="en-US" dirty="0"/>
              <a:t>Woodson, Allen, Bourbon, Neosho, Shawnee, Nemaha, Washington, Cherokee, Labette, Montgomery, Riley, Clay, Cloud, Ottawa, Wilson, Lyon</a:t>
            </a:r>
          </a:p>
          <a:p>
            <a:r>
              <a:rPr lang="en-US" b="1" dirty="0"/>
              <a:t>April:  </a:t>
            </a:r>
            <a:r>
              <a:rPr lang="en-US" dirty="0"/>
              <a:t>Chase, Marion, McPherson, Rooks, Barton, Stafford, Pratt, Graham, Comanche, Trego, Clark, Ellis, Ford, Ness, Kiowa</a:t>
            </a:r>
          </a:p>
          <a:p>
            <a:r>
              <a:rPr lang="en-US" b="1" dirty="0"/>
              <a:t>May:  </a:t>
            </a:r>
            <a:r>
              <a:rPr lang="en-US" dirty="0"/>
              <a:t>Republic, Jewell, Mitchell, Lincoln, Meade, Seward, Haskell, Gray, Smith, Osborne, Ellsworth, Saline, Pawnee, Edwards, Barber</a:t>
            </a:r>
          </a:p>
        </p:txBody>
      </p:sp>
      <p:pic>
        <p:nvPicPr>
          <p:cNvPr id="4" name="Picture 3">
            <a:extLst>
              <a:ext uri="{FF2B5EF4-FFF2-40B4-BE49-F238E27FC236}">
                <a16:creationId xmlns:a16="http://schemas.microsoft.com/office/drawing/2014/main" id="{F7D8D5E6-643B-2F40-98D6-7C55CA1ABF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5841" y="76200"/>
            <a:ext cx="741959" cy="609600"/>
          </a:xfrm>
          <a:prstGeom prst="rect">
            <a:avLst/>
          </a:prstGeom>
        </p:spPr>
      </p:pic>
    </p:spTree>
    <p:extLst>
      <p:ext uri="{BB962C8B-B14F-4D97-AF65-F5344CB8AC3E}">
        <p14:creationId xmlns:p14="http://schemas.microsoft.com/office/powerpoint/2010/main" val="2851271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D5226-87AB-4E21-B6CB-C1321702CD7C}"/>
              </a:ext>
            </a:extLst>
          </p:cNvPr>
          <p:cNvSpPr>
            <a:spLocks noGrp="1"/>
          </p:cNvSpPr>
          <p:nvPr>
            <p:ph type="title"/>
          </p:nvPr>
        </p:nvSpPr>
        <p:spPr/>
        <p:txBody>
          <a:bodyPr>
            <a:normAutofit fontScale="90000"/>
          </a:bodyPr>
          <a:lstStyle/>
          <a:p>
            <a:r>
              <a:rPr lang="en-US" dirty="0"/>
              <a:t>Going geospatial – Dates (by County)</a:t>
            </a:r>
          </a:p>
        </p:txBody>
      </p:sp>
      <p:sp>
        <p:nvSpPr>
          <p:cNvPr id="3" name="Content Placeholder 2">
            <a:extLst>
              <a:ext uri="{FF2B5EF4-FFF2-40B4-BE49-F238E27FC236}">
                <a16:creationId xmlns:a16="http://schemas.microsoft.com/office/drawing/2014/main" id="{1C5A87FD-CBA9-49CC-AB13-D9FF04D1975D}"/>
              </a:ext>
            </a:extLst>
          </p:cNvPr>
          <p:cNvSpPr>
            <a:spLocks noGrp="1"/>
          </p:cNvSpPr>
          <p:nvPr>
            <p:ph idx="1"/>
          </p:nvPr>
        </p:nvSpPr>
        <p:spPr/>
        <p:txBody>
          <a:bodyPr/>
          <a:lstStyle/>
          <a:p>
            <a:r>
              <a:rPr lang="en-US" b="1" dirty="0"/>
              <a:t>June:  </a:t>
            </a:r>
            <a:r>
              <a:rPr lang="en-US" dirty="0"/>
              <a:t>Rawlins, Cheyenne, Sherman, Wallace, Stevens, Morton, Stanton, Grant, Decatur, Sheridan, Thomas, Logan-Gove, Kearney, Hamilton, Greeley, Wichita, Norton, Phillips</a:t>
            </a:r>
          </a:p>
          <a:p>
            <a:r>
              <a:rPr lang="en-US" b="1" dirty="0"/>
              <a:t>July:  </a:t>
            </a:r>
            <a:r>
              <a:rPr lang="en-US" dirty="0"/>
              <a:t>Russell, Rush, Finney, Scott, Lane, Hodgeman, Sedgwick, Backup sites</a:t>
            </a:r>
          </a:p>
        </p:txBody>
      </p:sp>
      <p:pic>
        <p:nvPicPr>
          <p:cNvPr id="4" name="Picture 3">
            <a:extLst>
              <a:ext uri="{FF2B5EF4-FFF2-40B4-BE49-F238E27FC236}">
                <a16:creationId xmlns:a16="http://schemas.microsoft.com/office/drawing/2014/main" id="{A046D2A3-790B-B94A-A5B9-50E19B1E87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5841" y="76200"/>
            <a:ext cx="741959" cy="609600"/>
          </a:xfrm>
          <a:prstGeom prst="rect">
            <a:avLst/>
          </a:prstGeom>
        </p:spPr>
      </p:pic>
    </p:spTree>
    <p:extLst>
      <p:ext uri="{BB962C8B-B14F-4D97-AF65-F5344CB8AC3E}">
        <p14:creationId xmlns:p14="http://schemas.microsoft.com/office/powerpoint/2010/main" val="294923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NG911 Toolbox Update</a:t>
            </a:r>
          </a:p>
        </p:txBody>
      </p:sp>
      <p:sp>
        <p:nvSpPr>
          <p:cNvPr id="3" name="Subtitle 2"/>
          <p:cNvSpPr>
            <a:spLocks noGrp="1"/>
          </p:cNvSpPr>
          <p:nvPr>
            <p:ph type="subTitle" idx="1"/>
          </p:nvPr>
        </p:nvSpPr>
        <p:spPr/>
        <p:txBody>
          <a:bodyPr/>
          <a:lstStyle/>
          <a:p>
            <a:r>
              <a:rPr lang="en-US" dirty="0"/>
              <a:t>Kristen Jordan Koenig</a:t>
            </a:r>
          </a:p>
        </p:txBody>
      </p:sp>
      <p:pic>
        <p:nvPicPr>
          <p:cNvPr id="4" name="Picture 3">
            <a:extLst>
              <a:ext uri="{FF2B5EF4-FFF2-40B4-BE49-F238E27FC236}">
                <a16:creationId xmlns:a16="http://schemas.microsoft.com/office/drawing/2014/main" id="{AE587FC5-E9F9-0B46-9946-7BFA01BACD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9641" y="152400"/>
            <a:ext cx="741959" cy="609600"/>
          </a:xfrm>
          <a:prstGeom prst="rect">
            <a:avLst/>
          </a:prstGeom>
        </p:spPr>
      </p:pic>
    </p:spTree>
    <p:extLst>
      <p:ext uri="{BB962C8B-B14F-4D97-AF65-F5344CB8AC3E}">
        <p14:creationId xmlns:p14="http://schemas.microsoft.com/office/powerpoint/2010/main" val="3511872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Version- January 2020</a:t>
            </a:r>
          </a:p>
        </p:txBody>
      </p:sp>
      <p:sp>
        <p:nvSpPr>
          <p:cNvPr id="3" name="Content Placeholder 2"/>
          <p:cNvSpPr>
            <a:spLocks noGrp="1"/>
          </p:cNvSpPr>
          <p:nvPr>
            <p:ph idx="1"/>
          </p:nvPr>
        </p:nvSpPr>
        <p:spPr/>
        <p:txBody>
          <a:bodyPr/>
          <a:lstStyle/>
          <a:p>
            <a:r>
              <a:rPr lang="en-US" dirty="0"/>
              <a:t>Toolbox update sent out last month</a:t>
            </a:r>
          </a:p>
          <a:p>
            <a:r>
              <a:rPr lang="en-US" dirty="0"/>
              <a:t>Not many updates for core toolbox</a:t>
            </a:r>
          </a:p>
          <a:p>
            <a:r>
              <a:rPr lang="en-US" dirty="0"/>
              <a:t>Changed ESB test to look for tolerance</a:t>
            </a:r>
          </a:p>
          <a:p>
            <a:pPr lvl="1"/>
            <a:r>
              <a:rPr lang="en-US" dirty="0"/>
              <a:t>Have expanded tolerance since</a:t>
            </a:r>
          </a:p>
          <a:p>
            <a:r>
              <a:rPr lang="en-US" dirty="0"/>
              <a:t>ESB Adjustments- Lots of bug fixes</a:t>
            </a:r>
          </a:p>
          <a:p>
            <a:endParaRPr lang="en-US" dirty="0"/>
          </a:p>
        </p:txBody>
      </p:sp>
      <p:pic>
        <p:nvPicPr>
          <p:cNvPr id="4" name="Picture 3">
            <a:extLst>
              <a:ext uri="{FF2B5EF4-FFF2-40B4-BE49-F238E27FC236}">
                <a16:creationId xmlns:a16="http://schemas.microsoft.com/office/drawing/2014/main" id="{EB70A383-1B5F-924D-8E9E-F62E5B8548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9641" y="152400"/>
            <a:ext cx="741959" cy="609600"/>
          </a:xfrm>
          <a:prstGeom prst="rect">
            <a:avLst/>
          </a:prstGeom>
        </p:spPr>
      </p:pic>
    </p:spTree>
    <p:extLst>
      <p:ext uri="{BB962C8B-B14F-4D97-AF65-F5344CB8AC3E}">
        <p14:creationId xmlns:p14="http://schemas.microsoft.com/office/powerpoint/2010/main" val="3299145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ESB Adjustments</a:t>
            </a:r>
          </a:p>
        </p:txBody>
      </p:sp>
      <p:sp>
        <p:nvSpPr>
          <p:cNvPr id="3" name="Content Placeholder 2"/>
          <p:cNvSpPr>
            <a:spLocks noGrp="1"/>
          </p:cNvSpPr>
          <p:nvPr>
            <p:ph idx="1"/>
          </p:nvPr>
        </p:nvSpPr>
        <p:spPr/>
        <p:txBody>
          <a:bodyPr/>
          <a:lstStyle/>
          <a:p>
            <a:r>
              <a:rPr lang="en-US" dirty="0"/>
              <a:t>Things are going well so far</a:t>
            </a:r>
          </a:p>
          <a:p>
            <a:r>
              <a:rPr lang="en-US" dirty="0"/>
              <a:t>Probably best to edit sooner than later</a:t>
            </a:r>
          </a:p>
          <a:p>
            <a:r>
              <a:rPr lang="en-US" dirty="0"/>
              <a:t>DASC: Topology border edits </a:t>
            </a:r>
          </a:p>
          <a:p>
            <a:pPr lvl="1"/>
            <a:r>
              <a:rPr lang="en-US" dirty="0" err="1"/>
              <a:t>Intrado</a:t>
            </a:r>
            <a:r>
              <a:rPr lang="en-US" dirty="0"/>
              <a:t> still mad if there’s 1 vertex difference</a:t>
            </a:r>
          </a:p>
          <a:p>
            <a:r>
              <a:rPr lang="en-US" dirty="0"/>
              <a:t>Edited ESB data finally accepted into </a:t>
            </a:r>
            <a:r>
              <a:rPr lang="en-US" dirty="0" err="1"/>
              <a:t>Intrado</a:t>
            </a:r>
            <a:endParaRPr lang="en-US" dirty="0"/>
          </a:p>
          <a:p>
            <a:endParaRPr lang="en-US" dirty="0"/>
          </a:p>
          <a:p>
            <a:endParaRPr lang="en-US" dirty="0"/>
          </a:p>
        </p:txBody>
      </p:sp>
      <p:pic>
        <p:nvPicPr>
          <p:cNvPr id="4" name="Picture 3">
            <a:extLst>
              <a:ext uri="{FF2B5EF4-FFF2-40B4-BE49-F238E27FC236}">
                <a16:creationId xmlns:a16="http://schemas.microsoft.com/office/drawing/2014/main" id="{48231C0D-997E-6649-A855-5372973A5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9641" y="152400"/>
            <a:ext cx="741959" cy="609600"/>
          </a:xfrm>
          <a:prstGeom prst="rect">
            <a:avLst/>
          </a:prstGeom>
        </p:spPr>
      </p:pic>
    </p:spTree>
    <p:extLst>
      <p:ext uri="{BB962C8B-B14F-4D97-AF65-F5344CB8AC3E}">
        <p14:creationId xmlns:p14="http://schemas.microsoft.com/office/powerpoint/2010/main" val="1480405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173982" y="40838"/>
            <a:ext cx="3672737"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3600" dirty="0">
                <a:solidFill>
                  <a:srgbClr val="003366"/>
                </a:solidFill>
                <a:latin typeface="+mj-lt"/>
              </a:rPr>
              <a:t>Events &amp; Outreach</a:t>
            </a:r>
          </a:p>
        </p:txBody>
      </p:sp>
      <p:sp>
        <p:nvSpPr>
          <p:cNvPr id="9" name="Line 8"/>
          <p:cNvSpPr>
            <a:spLocks noChangeShapeType="1"/>
          </p:cNvSpPr>
          <p:nvPr/>
        </p:nvSpPr>
        <p:spPr bwMode="auto">
          <a:xfrm flipV="1">
            <a:off x="206220" y="649069"/>
            <a:ext cx="8763000" cy="0"/>
          </a:xfrm>
          <a:prstGeom prst="line">
            <a:avLst/>
          </a:prstGeom>
          <a:noFill/>
          <a:ln w="57150" cap="rnd" cmpd="sng">
            <a:solidFill>
              <a:schemeClr val="bg1">
                <a:lumMod val="6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schemeClr val="tx1"/>
                </a:solidFill>
              </a:ln>
            </a:endParaRPr>
          </a:p>
        </p:txBody>
      </p:sp>
      <p:sp>
        <p:nvSpPr>
          <p:cNvPr id="4" name="TextBox 3"/>
          <p:cNvSpPr txBox="1"/>
          <p:nvPr/>
        </p:nvSpPr>
        <p:spPr>
          <a:xfrm>
            <a:off x="173982" y="725268"/>
            <a:ext cx="8893818" cy="6001643"/>
          </a:xfrm>
          <a:prstGeom prst="rect">
            <a:avLst/>
          </a:prstGeom>
          <a:noFill/>
        </p:spPr>
        <p:txBody>
          <a:bodyPr wrap="square" rtlCol="0">
            <a:spAutoFit/>
          </a:bodyPr>
          <a:lstStyle/>
          <a:p>
            <a:r>
              <a:rPr lang="en-US" sz="2400" dirty="0">
                <a:solidFill>
                  <a:srgbClr val="000000"/>
                </a:solidFill>
                <a:ea typeface="Calibri Light" charset="0"/>
                <a:cs typeface="Calibri Light" charset="0"/>
              </a:rPr>
              <a:t>State to State collaboration:</a:t>
            </a:r>
          </a:p>
          <a:p>
            <a:pPr marL="342900" indent="-342900">
              <a:buFont typeface="Arial" panose="020B0604020202020204" pitchFamily="34" charset="0"/>
              <a:buChar char="•"/>
            </a:pPr>
            <a:r>
              <a:rPr lang="en-US" sz="2400" dirty="0">
                <a:solidFill>
                  <a:srgbClr val="000000"/>
                </a:solidFill>
                <a:ea typeface="Calibri Light" charset="0"/>
                <a:cs typeface="Calibri Light" charset="0"/>
              </a:rPr>
              <a:t>Oklahoma NG911 - adapting Kansas NG911 Toolbox</a:t>
            </a:r>
          </a:p>
          <a:p>
            <a:pPr marL="342900" indent="-342900">
              <a:buFont typeface="Arial" panose="020B0604020202020204" pitchFamily="34" charset="0"/>
              <a:buChar char="•"/>
            </a:pPr>
            <a:r>
              <a:rPr lang="en-US" sz="2400" dirty="0">
                <a:solidFill>
                  <a:srgbClr val="000000"/>
                </a:solidFill>
                <a:ea typeface="Calibri Light" charset="0"/>
                <a:cs typeface="Calibri Light" charset="0"/>
              </a:rPr>
              <a:t>Arkansas NG911 GIS meeting</a:t>
            </a:r>
          </a:p>
          <a:p>
            <a:endParaRPr lang="en-US" sz="2400" dirty="0">
              <a:solidFill>
                <a:srgbClr val="000000"/>
              </a:solidFill>
              <a:ea typeface="Calibri Light" charset="0"/>
              <a:cs typeface="Calibri Light" charset="0"/>
            </a:endParaRPr>
          </a:p>
          <a:p>
            <a:r>
              <a:rPr lang="en-US" sz="2400" dirty="0">
                <a:solidFill>
                  <a:srgbClr val="000000"/>
                </a:solidFill>
                <a:ea typeface="Calibri Light" charset="0"/>
                <a:cs typeface="Calibri Light" charset="0"/>
              </a:rPr>
              <a:t>Kansas APCO (Association of Public-Safety Communications Officials) Spring Conference - April 6-8</a:t>
            </a:r>
          </a:p>
          <a:p>
            <a:endParaRPr lang="en-US" sz="2400" dirty="0">
              <a:solidFill>
                <a:srgbClr val="000000"/>
              </a:solidFill>
              <a:ea typeface="Calibri Light" charset="0"/>
              <a:cs typeface="Calibri Light" charset="0"/>
            </a:endParaRPr>
          </a:p>
          <a:p>
            <a:r>
              <a:rPr lang="en-US" sz="2400" dirty="0">
                <a:solidFill>
                  <a:srgbClr val="000000"/>
                </a:solidFill>
                <a:ea typeface="Calibri Light" charset="0"/>
                <a:cs typeface="Calibri Light" charset="0"/>
              </a:rPr>
              <a:t>MAGIC 2020 - April 20 - 23 - Omaha, NE</a:t>
            </a:r>
          </a:p>
          <a:p>
            <a:endParaRPr lang="en-US" sz="2400" dirty="0">
              <a:solidFill>
                <a:srgbClr val="000000"/>
              </a:solidFill>
              <a:ea typeface="Calibri Light" charset="0"/>
              <a:cs typeface="Calibri Light" charset="0"/>
            </a:endParaRPr>
          </a:p>
          <a:p>
            <a:r>
              <a:rPr lang="en-US" sz="2400" dirty="0">
                <a:solidFill>
                  <a:srgbClr val="000000"/>
                </a:solidFill>
                <a:ea typeface="Calibri Light" charset="0"/>
                <a:cs typeface="Calibri Light" charset="0"/>
              </a:rPr>
              <a:t>NG911 GIS Data Steward &amp; Data Maintainer Certification Classes</a:t>
            </a:r>
          </a:p>
          <a:p>
            <a:pPr marL="800100" lvl="1" indent="-342900">
              <a:buFont typeface="Arial" panose="020B0604020202020204" pitchFamily="34" charset="0"/>
              <a:buChar char="•"/>
            </a:pPr>
            <a:r>
              <a:rPr lang="en-US" sz="2400" dirty="0">
                <a:solidFill>
                  <a:srgbClr val="000000"/>
                </a:solidFill>
                <a:ea typeface="Calibri Light" charset="0"/>
                <a:cs typeface="Calibri Light" charset="0"/>
              </a:rPr>
              <a:t>Wichita - May 20</a:t>
            </a:r>
          </a:p>
          <a:p>
            <a:pPr marL="800100" lvl="1" indent="-342900">
              <a:buFont typeface="Arial" panose="020B0604020202020204" pitchFamily="34" charset="0"/>
              <a:buChar char="•"/>
            </a:pPr>
            <a:r>
              <a:rPr lang="en-US" sz="2400" dirty="0">
                <a:solidFill>
                  <a:srgbClr val="000000"/>
                </a:solidFill>
                <a:ea typeface="Calibri Light" charset="0"/>
                <a:cs typeface="Calibri Light" charset="0"/>
              </a:rPr>
              <a:t>Hays - June TBD</a:t>
            </a:r>
          </a:p>
          <a:p>
            <a:pPr marL="800100" lvl="1" indent="-342900">
              <a:buFont typeface="Arial" panose="020B0604020202020204" pitchFamily="34" charset="0"/>
              <a:buChar char="•"/>
            </a:pPr>
            <a:r>
              <a:rPr lang="en-US" sz="2400" dirty="0">
                <a:solidFill>
                  <a:srgbClr val="000000"/>
                </a:solidFill>
                <a:ea typeface="Calibri Light" charset="0"/>
                <a:cs typeface="Calibri Light" charset="0"/>
              </a:rPr>
              <a:t>Topeka - August 18</a:t>
            </a:r>
          </a:p>
          <a:p>
            <a:pPr marL="800100" lvl="1" indent="-342900">
              <a:buFont typeface="Arial" panose="020B0604020202020204" pitchFamily="34" charset="0"/>
              <a:buChar char="•"/>
            </a:pPr>
            <a:endParaRPr lang="en-US" sz="2400" dirty="0">
              <a:solidFill>
                <a:srgbClr val="000000"/>
              </a:solidFill>
              <a:ea typeface="Calibri Light" charset="0"/>
              <a:cs typeface="Calibri Light" charset="0"/>
            </a:endParaRPr>
          </a:p>
          <a:p>
            <a:r>
              <a:rPr lang="en-US" sz="2400" dirty="0"/>
              <a:t>NENA (National Emergency Number Association) GIS Data Model v2 workgroup - </a:t>
            </a:r>
            <a:r>
              <a:rPr lang="en-US" sz="2400" i="1" dirty="0"/>
              <a:t>Sherry Massey group leader!!! </a:t>
            </a:r>
            <a:endParaRPr lang="en-US" sz="2400" i="1" dirty="0">
              <a:solidFill>
                <a:srgbClr val="000000"/>
              </a:solidFill>
              <a:ea typeface="Calibri Light" charset="0"/>
              <a:cs typeface="Calibri Light"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9641" y="152400"/>
            <a:ext cx="741959" cy="609600"/>
          </a:xfrm>
          <a:prstGeom prst="rect">
            <a:avLst/>
          </a:prstGeom>
        </p:spPr>
      </p:pic>
    </p:spTree>
    <p:extLst>
      <p:ext uri="{BB962C8B-B14F-4D97-AF65-F5344CB8AC3E}">
        <p14:creationId xmlns:p14="http://schemas.microsoft.com/office/powerpoint/2010/main" val="843954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NG911 GIS User Group</a:t>
            </a:r>
          </a:p>
        </p:txBody>
      </p:sp>
      <p:sp>
        <p:nvSpPr>
          <p:cNvPr id="3" name="Content Placeholder 2"/>
          <p:cNvSpPr>
            <a:spLocks noGrp="1"/>
          </p:cNvSpPr>
          <p:nvPr>
            <p:ph idx="1"/>
          </p:nvPr>
        </p:nvSpPr>
        <p:spPr/>
        <p:txBody>
          <a:bodyPr>
            <a:normAutofit/>
          </a:bodyPr>
          <a:lstStyle/>
          <a:p>
            <a:pPr marL="0" indent="0" algn="ctr" fontAlgn="base">
              <a:buNone/>
            </a:pPr>
            <a:r>
              <a:rPr lang="en-US" dirty="0"/>
              <a:t>Thank you!</a:t>
            </a:r>
          </a:p>
          <a:p>
            <a:pPr marL="0" indent="0" algn="ctr" fontAlgn="base">
              <a:buNone/>
            </a:pPr>
            <a:endParaRPr lang="en-US" dirty="0"/>
          </a:p>
          <a:p>
            <a:pPr marL="0" indent="0" algn="ctr" fontAlgn="base">
              <a:buNone/>
            </a:pPr>
            <a:r>
              <a:rPr lang="en-US" dirty="0"/>
              <a:t>Kansas 911 Coordinating Council website</a:t>
            </a:r>
          </a:p>
          <a:p>
            <a:pPr marL="0" indent="0" algn="ctr" fontAlgn="base">
              <a:buNone/>
            </a:pPr>
            <a:r>
              <a:rPr lang="en-US" dirty="0">
                <a:hlinkClick r:id="rId3"/>
              </a:rPr>
              <a:t>http://www.kansas911.org/</a:t>
            </a:r>
            <a:endParaRPr lang="en-US" dirty="0"/>
          </a:p>
          <a:p>
            <a:pPr marL="0" indent="0" algn="ctr" fontAlgn="base">
              <a:buNone/>
            </a:pPr>
            <a:endParaRPr lang="en-US" dirty="0"/>
          </a:p>
          <a:p>
            <a:pPr marL="0" indent="0" algn="ctr" fontAlgn="base">
              <a:buNone/>
            </a:pPr>
            <a:r>
              <a:rPr lang="en-US" dirty="0"/>
              <a:t>DASC - Initiatives&gt;NG911</a:t>
            </a:r>
          </a:p>
          <a:p>
            <a:pPr marL="0" indent="0" algn="ctr" fontAlgn="base">
              <a:buNone/>
            </a:pPr>
            <a:r>
              <a:rPr lang="en-US" dirty="0">
                <a:hlinkClick r:id="rId4"/>
              </a:rPr>
              <a:t>http://</a:t>
            </a:r>
            <a:r>
              <a:rPr lang="en-US" dirty="0" err="1">
                <a:hlinkClick r:id="rId4"/>
              </a:rPr>
              <a:t>www.kansasgis.org</a:t>
            </a:r>
            <a:r>
              <a:rPr lang="en-US" dirty="0">
                <a:hlinkClick r:id="rId4"/>
              </a:rPr>
              <a:t>/initiatives/NG911/</a:t>
            </a: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9641" y="152400"/>
            <a:ext cx="741959" cy="609600"/>
          </a:xfrm>
          <a:prstGeom prst="rect">
            <a:avLst/>
          </a:prstGeom>
        </p:spPr>
      </p:pic>
    </p:spTree>
    <p:extLst>
      <p:ext uri="{BB962C8B-B14F-4D97-AF65-F5344CB8AC3E}">
        <p14:creationId xmlns:p14="http://schemas.microsoft.com/office/powerpoint/2010/main" val="1105848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457200" y="914400"/>
            <a:ext cx="8153400" cy="5029200"/>
          </a:xfrm>
        </p:spPr>
        <p:txBody>
          <a:bodyPr/>
          <a:lstStyle/>
          <a:p>
            <a:pPr marL="457200" indent="-457200" algn="l">
              <a:buFont typeface="Arial" charset="0"/>
              <a:buChar char="•"/>
            </a:pPr>
            <a:r>
              <a:rPr lang="en-US" dirty="0">
                <a:solidFill>
                  <a:schemeClr val="tx1"/>
                </a:solidFill>
              </a:rPr>
              <a:t>Project Update</a:t>
            </a:r>
          </a:p>
          <a:p>
            <a:pPr marL="457200" indent="-457200" algn="l">
              <a:buFont typeface="Arial" charset="0"/>
              <a:buChar char="•"/>
            </a:pPr>
            <a:r>
              <a:rPr lang="en-US" dirty="0">
                <a:solidFill>
                  <a:schemeClr val="tx1"/>
                </a:solidFill>
              </a:rPr>
              <a:t>ESB alignment and Geospatial Call Routing</a:t>
            </a:r>
          </a:p>
          <a:p>
            <a:pPr marL="457200" indent="-457200" algn="l">
              <a:buFont typeface="Arial" charset="0"/>
              <a:buChar char="•"/>
            </a:pPr>
            <a:r>
              <a:rPr lang="en-US" dirty="0">
                <a:solidFill>
                  <a:schemeClr val="tx1"/>
                </a:solidFill>
              </a:rPr>
              <a:t>NG911 Toolbox Update</a:t>
            </a:r>
          </a:p>
          <a:p>
            <a:pPr marL="457200" indent="-457200" algn="l">
              <a:buFont typeface="Arial" charset="0"/>
              <a:buChar char="•"/>
            </a:pPr>
            <a:r>
              <a:rPr lang="en-US" dirty="0">
                <a:solidFill>
                  <a:schemeClr val="tx1"/>
                </a:solidFill>
              </a:rPr>
              <a:t>Events and Outreach</a:t>
            </a:r>
          </a:p>
          <a:p>
            <a:pPr marL="457200" indent="-457200" algn="l">
              <a:buFont typeface="Arial" charset="0"/>
              <a:buChar char="•"/>
            </a:pPr>
            <a:endParaRPr lang="en-US" dirty="0">
              <a:solidFill>
                <a:schemeClr val="tx1"/>
              </a:solidFill>
            </a:endParaRPr>
          </a:p>
          <a:p>
            <a:endParaRPr lang="en-US" dirty="0"/>
          </a:p>
        </p:txBody>
      </p:sp>
      <p:sp>
        <p:nvSpPr>
          <p:cNvPr id="4" name="Line 8"/>
          <p:cNvSpPr>
            <a:spLocks noChangeShapeType="1"/>
          </p:cNvSpPr>
          <p:nvPr/>
        </p:nvSpPr>
        <p:spPr bwMode="auto">
          <a:xfrm flipV="1">
            <a:off x="206220" y="649069"/>
            <a:ext cx="8763000" cy="0"/>
          </a:xfrm>
          <a:prstGeom prst="line">
            <a:avLst/>
          </a:prstGeom>
          <a:noFill/>
          <a:ln w="57150" cap="rnd" cmpd="sng">
            <a:solidFill>
              <a:schemeClr val="bg1">
                <a:lumMod val="6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schemeClr val="tx1"/>
                </a:solidFill>
              </a:ln>
            </a:endParaRPr>
          </a:p>
        </p:txBody>
      </p:sp>
      <p:sp>
        <p:nvSpPr>
          <p:cNvPr id="2" name="Rectangle 1"/>
          <p:cNvSpPr/>
          <p:nvPr/>
        </p:nvSpPr>
        <p:spPr>
          <a:xfrm>
            <a:off x="228600" y="0"/>
            <a:ext cx="1601208" cy="646331"/>
          </a:xfrm>
          <a:prstGeom prst="rect">
            <a:avLst/>
          </a:prstGeom>
        </p:spPr>
        <p:txBody>
          <a:bodyPr wrap="none">
            <a:spAutoFit/>
          </a:bodyPr>
          <a:lstStyle/>
          <a:p>
            <a:r>
              <a:rPr lang="en-US" sz="3600" dirty="0">
                <a:solidFill>
                  <a:srgbClr val="003366"/>
                </a:solidFill>
                <a:latin typeface="+mj-lt"/>
              </a:rPr>
              <a:t>Agenda</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9641" y="152400"/>
            <a:ext cx="741959" cy="609600"/>
          </a:xfrm>
          <a:prstGeom prst="rect">
            <a:avLst/>
          </a:prstGeom>
        </p:spPr>
      </p:pic>
    </p:spTree>
    <p:extLst>
      <p:ext uri="{BB962C8B-B14F-4D97-AF65-F5344CB8AC3E}">
        <p14:creationId xmlns:p14="http://schemas.microsoft.com/office/powerpoint/2010/main" val="1441471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06220" y="39469"/>
            <a:ext cx="4385496"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3600" dirty="0">
                <a:solidFill>
                  <a:srgbClr val="003366"/>
                </a:solidFill>
                <a:latin typeface="+mj-lt"/>
              </a:rPr>
              <a:t>NG911 Project Update</a:t>
            </a:r>
          </a:p>
        </p:txBody>
      </p:sp>
      <p:sp>
        <p:nvSpPr>
          <p:cNvPr id="9" name="Line 8"/>
          <p:cNvSpPr>
            <a:spLocks noChangeShapeType="1"/>
          </p:cNvSpPr>
          <p:nvPr/>
        </p:nvSpPr>
        <p:spPr bwMode="auto">
          <a:xfrm flipV="1">
            <a:off x="206220" y="649069"/>
            <a:ext cx="8763000" cy="0"/>
          </a:xfrm>
          <a:prstGeom prst="line">
            <a:avLst/>
          </a:prstGeom>
          <a:noFill/>
          <a:ln w="57150" cap="rnd" cmpd="sng">
            <a:solidFill>
              <a:schemeClr val="bg1">
                <a:lumMod val="6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schemeClr val="tx1"/>
                </a:solidFill>
              </a:ln>
            </a:endParaRPr>
          </a:p>
        </p:txBody>
      </p:sp>
      <p:sp>
        <p:nvSpPr>
          <p:cNvPr id="4" name="TextBox 3"/>
          <p:cNvSpPr txBox="1"/>
          <p:nvPr/>
        </p:nvSpPr>
        <p:spPr>
          <a:xfrm>
            <a:off x="179843" y="856357"/>
            <a:ext cx="8714644" cy="1938992"/>
          </a:xfrm>
          <a:prstGeom prst="rect">
            <a:avLst/>
          </a:prstGeom>
          <a:noFill/>
        </p:spPr>
        <p:txBody>
          <a:bodyPr wrap="square" rtlCol="0">
            <a:spAutoFit/>
          </a:bodyPr>
          <a:lstStyle/>
          <a:p>
            <a:pPr fontAlgn="base"/>
            <a:r>
              <a:rPr lang="en-US" sz="2000" dirty="0"/>
              <a:t>Reminder - 2020 Q1 GIS data submission deadline - March 31, 2020</a:t>
            </a:r>
          </a:p>
          <a:p>
            <a:pPr fontAlgn="base"/>
            <a:endParaRPr lang="en-US" sz="2000" dirty="0"/>
          </a:p>
          <a:p>
            <a:pPr fontAlgn="base"/>
            <a:r>
              <a:rPr lang="en-US" sz="2000" dirty="0"/>
              <a:t>NG911 Imagery</a:t>
            </a:r>
          </a:p>
          <a:p>
            <a:pPr marL="800100" lvl="1" indent="-342900" fontAlgn="base">
              <a:buFont typeface="Arial" panose="020B0604020202020204" pitchFamily="34" charset="0"/>
              <a:buChar char="•"/>
            </a:pPr>
            <a:r>
              <a:rPr lang="en-US" sz="2000" dirty="0"/>
              <a:t>send request for 2018 imagery to DASC</a:t>
            </a:r>
          </a:p>
          <a:p>
            <a:pPr marL="800100" lvl="1" indent="-342900" fontAlgn="base">
              <a:buFont typeface="Arial" panose="020B0604020202020204" pitchFamily="34" charset="0"/>
              <a:buChar char="•"/>
            </a:pPr>
            <a:r>
              <a:rPr lang="en-US" sz="2000" dirty="0"/>
              <a:t>Imagery refresh</a:t>
            </a:r>
          </a:p>
          <a:p>
            <a:pPr marL="1257300" lvl="2" indent="-342900" fontAlgn="base">
              <a:buFont typeface="Arial" panose="020B0604020202020204" pitchFamily="34" charset="0"/>
              <a:buChar char="•"/>
            </a:pPr>
            <a:r>
              <a:rPr lang="en-US" sz="2000" dirty="0"/>
              <a:t>always looking for funding partners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9641" y="152400"/>
            <a:ext cx="741959" cy="609600"/>
          </a:xfrm>
          <a:prstGeom prst="rect">
            <a:avLst/>
          </a:prstGeom>
        </p:spPr>
      </p:pic>
    </p:spTree>
    <p:extLst>
      <p:ext uri="{BB962C8B-B14F-4D97-AF65-F5344CB8AC3E}">
        <p14:creationId xmlns:p14="http://schemas.microsoft.com/office/powerpoint/2010/main" val="761589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06220" y="39469"/>
            <a:ext cx="4385496"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3600" dirty="0">
                <a:solidFill>
                  <a:srgbClr val="003366"/>
                </a:solidFill>
                <a:latin typeface="+mj-lt"/>
              </a:rPr>
              <a:t>NG911 Project Update</a:t>
            </a:r>
          </a:p>
        </p:txBody>
      </p:sp>
      <p:sp>
        <p:nvSpPr>
          <p:cNvPr id="9" name="Line 8"/>
          <p:cNvSpPr>
            <a:spLocks noChangeShapeType="1"/>
          </p:cNvSpPr>
          <p:nvPr/>
        </p:nvSpPr>
        <p:spPr bwMode="auto">
          <a:xfrm flipV="1">
            <a:off x="206220" y="649069"/>
            <a:ext cx="8763000" cy="0"/>
          </a:xfrm>
          <a:prstGeom prst="line">
            <a:avLst/>
          </a:prstGeom>
          <a:noFill/>
          <a:ln w="57150" cap="rnd" cmpd="sng">
            <a:solidFill>
              <a:schemeClr val="bg1">
                <a:lumMod val="6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schemeClr val="tx1"/>
                </a:solidFill>
              </a:ln>
            </a:endParaRPr>
          </a:p>
        </p:txBody>
      </p:sp>
      <p:sp>
        <p:nvSpPr>
          <p:cNvPr id="4" name="TextBox 3"/>
          <p:cNvSpPr txBox="1"/>
          <p:nvPr/>
        </p:nvSpPr>
        <p:spPr>
          <a:xfrm>
            <a:off x="179843" y="856357"/>
            <a:ext cx="8714644" cy="3477875"/>
          </a:xfrm>
          <a:prstGeom prst="rect">
            <a:avLst/>
          </a:prstGeom>
          <a:noFill/>
        </p:spPr>
        <p:txBody>
          <a:bodyPr wrap="square" rtlCol="0">
            <a:spAutoFit/>
          </a:bodyPr>
          <a:lstStyle/>
          <a:p>
            <a:pPr fontAlgn="base"/>
            <a:endParaRPr lang="en-US" sz="2000" dirty="0"/>
          </a:p>
          <a:p>
            <a:pPr fontAlgn="base"/>
            <a:endParaRPr lang="en-US" sz="2000" dirty="0"/>
          </a:p>
          <a:p>
            <a:pPr fontAlgn="base"/>
            <a:endParaRPr lang="en-US" sz="2000" dirty="0"/>
          </a:p>
          <a:p>
            <a:pPr marL="742950" lvl="1" indent="-285750" fontAlgn="base">
              <a:buFont typeface="Arial" panose="020B0604020202020204" pitchFamily="34" charset="0"/>
              <a:buChar char="•"/>
            </a:pPr>
            <a:r>
              <a:rPr lang="en-US" sz="2000" dirty="0"/>
              <a:t>Cloud based mapping software - </a:t>
            </a:r>
            <a:r>
              <a:rPr lang="en-US" sz="2000" b="1" dirty="0"/>
              <a:t>Radius Plus </a:t>
            </a:r>
            <a:r>
              <a:rPr lang="en-US" sz="2000" dirty="0"/>
              <a:t>will replace Vesta Locate</a:t>
            </a:r>
          </a:p>
          <a:p>
            <a:pPr marL="742950" lvl="1" indent="-285750" fontAlgn="base">
              <a:buFont typeface="Arial" panose="020B0604020202020204" pitchFamily="34" charset="0"/>
              <a:buChar char="•"/>
            </a:pPr>
            <a:r>
              <a:rPr lang="en-US" sz="2000" dirty="0"/>
              <a:t>DASC designed and will host custom map, image and web map services using Kansas authoritative data for use in Radius Plus </a:t>
            </a:r>
          </a:p>
          <a:p>
            <a:pPr marL="742950" lvl="1" indent="-285750" fontAlgn="base">
              <a:buFont typeface="Arial" panose="020B0604020202020204" pitchFamily="34" charset="0"/>
              <a:buChar char="•"/>
            </a:pPr>
            <a:r>
              <a:rPr lang="en-US" sz="2000" dirty="0"/>
              <a:t>Statewide installation</a:t>
            </a:r>
          </a:p>
          <a:p>
            <a:pPr marL="1200150" lvl="2" indent="-285750" fontAlgn="base">
              <a:buFont typeface="Arial" panose="020B0604020202020204" pitchFamily="34" charset="0"/>
              <a:buChar char="•"/>
            </a:pPr>
            <a:r>
              <a:rPr lang="en-US" sz="2000" dirty="0"/>
              <a:t>Begins next week - Reno &amp; Dickinson</a:t>
            </a:r>
          </a:p>
          <a:p>
            <a:pPr marL="1200150" lvl="2" indent="-285750" fontAlgn="base">
              <a:buFont typeface="Arial" panose="020B0604020202020204" pitchFamily="34" charset="0"/>
              <a:buChar char="•"/>
            </a:pPr>
            <a:r>
              <a:rPr lang="en-US" sz="2000" dirty="0"/>
              <a:t>PSAPs notification includes training and installation dates</a:t>
            </a:r>
          </a:p>
          <a:p>
            <a:pPr marL="742950" lvl="1" indent="-285750" fontAlgn="base">
              <a:buFont typeface="Arial" panose="020B0604020202020204" pitchFamily="34" charset="0"/>
              <a:buChar char="•"/>
            </a:pPr>
            <a:r>
              <a:rPr lang="en-US" sz="2000" dirty="0"/>
              <a:t>Consistent map appearance across state</a:t>
            </a:r>
          </a:p>
          <a:p>
            <a:pPr lvl="1" fontAlgn="base"/>
            <a:endParaRPr lang="en-US" sz="20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9641" y="152400"/>
            <a:ext cx="741959" cy="609600"/>
          </a:xfrm>
          <a:prstGeom prst="rect">
            <a:avLst/>
          </a:prstGeom>
        </p:spPr>
      </p:pic>
      <p:pic>
        <p:nvPicPr>
          <p:cNvPr id="2" name="Picture 1">
            <a:extLst>
              <a:ext uri="{FF2B5EF4-FFF2-40B4-BE49-F238E27FC236}">
                <a16:creationId xmlns:a16="http://schemas.microsoft.com/office/drawing/2014/main" id="{16DC007C-98B8-9947-8B88-2CC9DBE0C383}"/>
              </a:ext>
            </a:extLst>
          </p:cNvPr>
          <p:cNvPicPr>
            <a:picLocks noChangeAspect="1"/>
          </p:cNvPicPr>
          <p:nvPr/>
        </p:nvPicPr>
        <p:blipFill>
          <a:blip r:embed="rId3"/>
          <a:stretch>
            <a:fillRect/>
          </a:stretch>
        </p:blipFill>
        <p:spPr>
          <a:xfrm>
            <a:off x="2895600" y="819627"/>
            <a:ext cx="2916195" cy="914400"/>
          </a:xfrm>
          <a:prstGeom prst="rect">
            <a:avLst/>
          </a:prstGeom>
        </p:spPr>
      </p:pic>
    </p:spTree>
    <p:extLst>
      <p:ext uri="{BB962C8B-B14F-4D97-AF65-F5344CB8AC3E}">
        <p14:creationId xmlns:p14="http://schemas.microsoft.com/office/powerpoint/2010/main" val="2739843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6768BFF-8505-644B-AAB3-03E8C41EC1FA}"/>
              </a:ext>
            </a:extLst>
          </p:cNvPr>
          <p:cNvGraphicFramePr>
            <a:graphicFrameLocks noGrp="1"/>
          </p:cNvGraphicFramePr>
          <p:nvPr>
            <p:extLst>
              <p:ext uri="{D42A27DB-BD31-4B8C-83A1-F6EECF244321}">
                <p14:modId xmlns:p14="http://schemas.microsoft.com/office/powerpoint/2010/main" val="1355781429"/>
              </p:ext>
            </p:extLst>
          </p:nvPr>
        </p:nvGraphicFramePr>
        <p:xfrm>
          <a:off x="249535" y="1455420"/>
          <a:ext cx="8591340" cy="4869180"/>
        </p:xfrm>
        <a:graphic>
          <a:graphicData uri="http://schemas.openxmlformats.org/drawingml/2006/table">
            <a:tbl>
              <a:tblPr firstRow="1" bandRow="1">
                <a:tableStyleId>{5C22544A-7EE6-4342-B048-85BDC9FD1C3A}</a:tableStyleId>
              </a:tblPr>
              <a:tblGrid>
                <a:gridCol w="2863780">
                  <a:extLst>
                    <a:ext uri="{9D8B030D-6E8A-4147-A177-3AD203B41FA5}">
                      <a16:colId xmlns:a16="http://schemas.microsoft.com/office/drawing/2014/main" val="2818466763"/>
                    </a:ext>
                  </a:extLst>
                </a:gridCol>
                <a:gridCol w="2863780">
                  <a:extLst>
                    <a:ext uri="{9D8B030D-6E8A-4147-A177-3AD203B41FA5}">
                      <a16:colId xmlns:a16="http://schemas.microsoft.com/office/drawing/2014/main" val="3886143482"/>
                    </a:ext>
                  </a:extLst>
                </a:gridCol>
                <a:gridCol w="2863780">
                  <a:extLst>
                    <a:ext uri="{9D8B030D-6E8A-4147-A177-3AD203B41FA5}">
                      <a16:colId xmlns:a16="http://schemas.microsoft.com/office/drawing/2014/main" val="593697369"/>
                    </a:ext>
                  </a:extLst>
                </a:gridCol>
              </a:tblGrid>
              <a:tr h="480060">
                <a:tc>
                  <a:txBody>
                    <a:bodyPr/>
                    <a:lstStyle/>
                    <a:p>
                      <a:r>
                        <a:rPr lang="en-US" sz="1400" dirty="0"/>
                        <a:t>Web Map</a:t>
                      </a:r>
                    </a:p>
                    <a:p>
                      <a:r>
                        <a:rPr lang="en-US" sz="1400" dirty="0">
                          <a:solidFill>
                            <a:schemeClr val="accent6">
                              <a:lumMod val="60000"/>
                              <a:lumOff val="40000"/>
                            </a:schemeClr>
                          </a:solidFill>
                        </a:rPr>
                        <a:t>Radius BASEMAP tab (all on/off)</a:t>
                      </a:r>
                    </a:p>
                  </a:txBody>
                  <a:tcPr marL="68580" marR="68580" marT="34290" marB="34290"/>
                </a:tc>
                <a:tc>
                  <a:txBody>
                    <a:bodyPr/>
                    <a:lstStyle/>
                    <a:p>
                      <a:r>
                        <a:rPr lang="en-US" sz="1400" dirty="0"/>
                        <a:t>Map Services</a:t>
                      </a:r>
                    </a:p>
                    <a:p>
                      <a:r>
                        <a:rPr lang="en-US" sz="1400" dirty="0">
                          <a:solidFill>
                            <a:schemeClr val="accent6">
                              <a:lumMod val="60000"/>
                              <a:lumOff val="40000"/>
                            </a:schemeClr>
                          </a:solidFill>
                        </a:rPr>
                        <a:t>Radius ESRI tab (on/off by layer)</a:t>
                      </a:r>
                    </a:p>
                  </a:txBody>
                  <a:tcPr marL="68580" marR="68580" marT="34290" marB="34290"/>
                </a:tc>
                <a:tc>
                  <a:txBody>
                    <a:bodyPr/>
                    <a:lstStyle/>
                    <a:p>
                      <a:r>
                        <a:rPr lang="en-US" sz="1400" dirty="0"/>
                        <a:t>Kansas Geocoding Service - primary cascading location service</a:t>
                      </a:r>
                    </a:p>
                  </a:txBody>
                  <a:tcPr marL="68580" marR="68580" marT="34290" marB="34290"/>
                </a:tc>
                <a:extLst>
                  <a:ext uri="{0D108BD9-81ED-4DB2-BD59-A6C34878D82A}">
                    <a16:rowId xmlns:a16="http://schemas.microsoft.com/office/drawing/2014/main" val="3863987801"/>
                  </a:ext>
                </a:extLst>
              </a:tr>
              <a:tr h="480060">
                <a:tc>
                  <a:txBody>
                    <a:bodyPr/>
                    <a:lstStyle/>
                    <a:p>
                      <a:r>
                        <a:rPr lang="en-US" sz="1400" dirty="0"/>
                        <a:t>Hosted Address Points (primary &amp; secondary)</a:t>
                      </a:r>
                    </a:p>
                  </a:txBody>
                  <a:tcPr marL="68580" marR="68580" marT="34290" marB="34290"/>
                </a:tc>
                <a:tc>
                  <a:txBody>
                    <a:bodyPr/>
                    <a:lstStyle/>
                    <a:p>
                      <a:r>
                        <a:rPr lang="en-US" sz="1400" dirty="0" err="1"/>
                        <a:t>NonHosted</a:t>
                      </a:r>
                      <a:r>
                        <a:rPr lang="en-US" sz="1400" dirty="0"/>
                        <a:t> Address Points (primary &amp; secondary)</a:t>
                      </a:r>
                    </a:p>
                  </a:txBody>
                  <a:tcPr marL="68580" marR="68580" marT="34290" marB="34290"/>
                </a:tc>
                <a:tc>
                  <a:txBody>
                    <a:bodyPr/>
                    <a:lstStyle/>
                    <a:p>
                      <a:r>
                        <a:rPr lang="en-US" sz="1400" dirty="0"/>
                        <a:t>Statewide address points (primary)</a:t>
                      </a:r>
                    </a:p>
                  </a:txBody>
                  <a:tcPr marL="68580" marR="68580" marT="34290" marB="34290"/>
                </a:tc>
                <a:extLst>
                  <a:ext uri="{0D108BD9-81ED-4DB2-BD59-A6C34878D82A}">
                    <a16:rowId xmlns:a16="http://schemas.microsoft.com/office/drawing/2014/main" val="2983822816"/>
                  </a:ext>
                </a:extLst>
              </a:tr>
              <a:tr h="278130">
                <a:tc>
                  <a:txBody>
                    <a:bodyPr/>
                    <a:lstStyle/>
                    <a:p>
                      <a:r>
                        <a:rPr lang="en-US" sz="1400" dirty="0"/>
                        <a:t>Hosted Roads</a:t>
                      </a:r>
                    </a:p>
                  </a:txBody>
                  <a:tcPr marL="68580" marR="68580" marT="34290" marB="34290"/>
                </a:tc>
                <a:tc>
                  <a:txBody>
                    <a:bodyPr/>
                    <a:lstStyle/>
                    <a:p>
                      <a:r>
                        <a:rPr lang="en-US" sz="1400" dirty="0" err="1"/>
                        <a:t>NonHosted</a:t>
                      </a:r>
                      <a:r>
                        <a:rPr lang="en-US" sz="1400" dirty="0"/>
                        <a:t> Roads</a:t>
                      </a:r>
                    </a:p>
                  </a:txBody>
                  <a:tcPr marL="68580" marR="68580" marT="34290" marB="34290"/>
                </a:tc>
                <a:tc>
                  <a:txBody>
                    <a:bodyPr/>
                    <a:lstStyle/>
                    <a:p>
                      <a:r>
                        <a:rPr lang="en-US" sz="1400" dirty="0"/>
                        <a:t>Statewide roads</a:t>
                      </a:r>
                    </a:p>
                  </a:txBody>
                  <a:tcPr marL="68580" marR="68580" marT="34290" marB="34290"/>
                </a:tc>
                <a:extLst>
                  <a:ext uri="{0D108BD9-81ED-4DB2-BD59-A6C34878D82A}">
                    <a16:rowId xmlns:a16="http://schemas.microsoft.com/office/drawing/2014/main" val="3537683185"/>
                  </a:ext>
                </a:extLst>
              </a:tr>
              <a:tr h="480060">
                <a:tc>
                  <a:txBody>
                    <a:bodyPr/>
                    <a:lstStyle/>
                    <a:p>
                      <a:r>
                        <a:rPr lang="en-US" sz="1400" dirty="0"/>
                        <a:t>Hosted Law/Fire/EMS/Rescue/</a:t>
                      </a:r>
                      <a:r>
                        <a:rPr lang="en-US" sz="1400" dirty="0" err="1"/>
                        <a:t>FireAutoAid</a:t>
                      </a:r>
                      <a:endParaRPr lang="en-US" sz="1400" dirty="0"/>
                    </a:p>
                  </a:txBody>
                  <a:tcPr marL="68580" marR="68580" marT="34290" marB="34290"/>
                </a:tc>
                <a:tc>
                  <a:txBody>
                    <a:bodyPr/>
                    <a:lstStyle/>
                    <a:p>
                      <a:r>
                        <a:rPr lang="en-US" sz="1400" dirty="0" err="1"/>
                        <a:t>NonHosted</a:t>
                      </a:r>
                      <a:r>
                        <a:rPr lang="en-US" sz="1400" dirty="0"/>
                        <a:t> Law/Fire/EMS/Rescue/</a:t>
                      </a:r>
                      <a:r>
                        <a:rPr lang="en-US" sz="1400" dirty="0" err="1"/>
                        <a:t>FireAutoAid</a:t>
                      </a:r>
                      <a:endParaRPr lang="en-US" sz="1400" dirty="0"/>
                    </a:p>
                  </a:txBody>
                  <a:tcPr marL="68580" marR="68580" marT="34290" marB="34290"/>
                </a:tc>
                <a:tc>
                  <a:txBody>
                    <a:bodyPr/>
                    <a:lstStyle/>
                    <a:p>
                      <a:r>
                        <a:rPr lang="en-US" sz="1400" dirty="0"/>
                        <a:t>Statewide MSAG Communities</a:t>
                      </a:r>
                    </a:p>
                  </a:txBody>
                  <a:tcPr marL="68580" marR="68580" marT="34290" marB="34290"/>
                </a:tc>
                <a:extLst>
                  <a:ext uri="{0D108BD9-81ED-4DB2-BD59-A6C34878D82A}">
                    <a16:rowId xmlns:a16="http://schemas.microsoft.com/office/drawing/2014/main" val="3083349607"/>
                  </a:ext>
                </a:extLst>
              </a:tr>
              <a:tr h="278130">
                <a:tc>
                  <a:txBody>
                    <a:bodyPr/>
                    <a:lstStyle/>
                    <a:p>
                      <a:r>
                        <a:rPr lang="en-US" sz="1400" dirty="0"/>
                        <a:t>Hosted Fire Hydrants</a:t>
                      </a:r>
                    </a:p>
                  </a:txBody>
                  <a:tcPr marL="68580" marR="68580" marT="34290" marB="34290"/>
                </a:tc>
                <a:tc>
                  <a:txBody>
                    <a:bodyPr/>
                    <a:lstStyle/>
                    <a:p>
                      <a:r>
                        <a:rPr lang="en-US" sz="1400" dirty="0" err="1"/>
                        <a:t>NonHosted</a:t>
                      </a:r>
                      <a:r>
                        <a:rPr lang="en-US" sz="1400" dirty="0"/>
                        <a:t> Utility Boundaries</a:t>
                      </a:r>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3263611624"/>
                  </a:ext>
                </a:extLst>
              </a:tr>
              <a:tr h="278130">
                <a:tc>
                  <a:txBody>
                    <a:bodyPr/>
                    <a:lstStyle/>
                    <a:p>
                      <a:r>
                        <a:rPr lang="en-US" sz="1400" dirty="0"/>
                        <a:t>Hosted Gates</a:t>
                      </a:r>
                    </a:p>
                  </a:txBody>
                  <a:tcPr marL="68580" marR="68580" marT="34290" marB="34290"/>
                </a:tc>
                <a:tc>
                  <a:txBody>
                    <a:bodyPr/>
                    <a:lstStyle/>
                    <a:p>
                      <a:r>
                        <a:rPr lang="en-US" sz="1400" dirty="0"/>
                        <a:t>Parcel Property Boundaries</a:t>
                      </a:r>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108742355"/>
                  </a:ext>
                </a:extLst>
              </a:tr>
              <a:tr h="278130">
                <a:tc>
                  <a:txBody>
                    <a:bodyPr/>
                    <a:lstStyle/>
                    <a:p>
                      <a:r>
                        <a:rPr lang="en-US" sz="1400" dirty="0"/>
                        <a:t>Hosted Bridges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KDOT HWY Mile Markers</a:t>
                      </a:r>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2750563314"/>
                  </a:ext>
                </a:extLst>
              </a:tr>
              <a:tr h="278130">
                <a:tc>
                  <a:txBody>
                    <a:bodyPr/>
                    <a:lstStyle/>
                    <a:p>
                      <a:r>
                        <a:rPr lang="en-US" sz="1400" dirty="0"/>
                        <a:t>Hosted Utility Boundaries</a:t>
                      </a:r>
                    </a:p>
                  </a:txBody>
                  <a:tcPr marL="68580" marR="68580" marT="34290" marB="34290"/>
                </a:tc>
                <a:tc>
                  <a:txBody>
                    <a:bodyPr/>
                    <a:lstStyle/>
                    <a:p>
                      <a:endParaRPr lang="en-US" sz="1400" dirty="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1777309358"/>
                  </a:ext>
                </a:extLst>
              </a:tr>
              <a:tr h="278130">
                <a:tc>
                  <a:txBody>
                    <a:bodyPr/>
                    <a:lstStyle/>
                    <a:p>
                      <a:r>
                        <a:rPr lang="en-US" sz="1400" dirty="0"/>
                        <a:t>2018 NG911 Imagery</a:t>
                      </a:r>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1751820509"/>
                  </a:ext>
                </a:extLst>
              </a:tr>
              <a:tr h="278130">
                <a:tc>
                  <a:txBody>
                    <a:bodyPr/>
                    <a:lstStyle/>
                    <a:p>
                      <a:r>
                        <a:rPr lang="en-US" sz="1400" dirty="0"/>
                        <a:t>Statewide County Boundaries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3863720276"/>
                  </a:ext>
                </a:extLst>
              </a:tr>
              <a:tr h="278130">
                <a:tc>
                  <a:txBody>
                    <a:bodyPr/>
                    <a:lstStyle/>
                    <a:p>
                      <a:r>
                        <a:rPr lang="en-US" sz="1400" dirty="0"/>
                        <a:t>Statewide Municipal Boundaries</a:t>
                      </a:r>
                    </a:p>
                  </a:txBody>
                  <a:tcPr marL="68580" marR="68580" marT="34290" marB="34290"/>
                </a:tc>
                <a:tc>
                  <a:txBody>
                    <a:bodyPr/>
                    <a:lstStyle/>
                    <a:p>
                      <a:endParaRPr lang="en-US" sz="1400" dirty="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711819576"/>
                  </a:ext>
                </a:extLst>
              </a:tr>
              <a:tr h="278130">
                <a:tc>
                  <a:txBody>
                    <a:bodyPr/>
                    <a:lstStyle/>
                    <a:p>
                      <a:r>
                        <a:rPr lang="en-US" sz="1400" dirty="0"/>
                        <a:t>Statewide streams/rivers</a:t>
                      </a:r>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3909521910"/>
                  </a:ext>
                </a:extLst>
              </a:tr>
              <a:tr h="278130">
                <a:tc>
                  <a:txBody>
                    <a:bodyPr/>
                    <a:lstStyle/>
                    <a:p>
                      <a:r>
                        <a:rPr lang="en-US" sz="1400" dirty="0"/>
                        <a:t>Statewide water bodies</a:t>
                      </a:r>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3164909303"/>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Statewide Highways &amp; HWY symbols</a:t>
                      </a:r>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2561528601"/>
                  </a:ext>
                </a:extLst>
              </a:tr>
              <a:tr h="278130">
                <a:tc>
                  <a:txBody>
                    <a:bodyPr/>
                    <a:lstStyle/>
                    <a:p>
                      <a:r>
                        <a:rPr lang="en-US" sz="1400" dirty="0"/>
                        <a:t>KDOT Railroads and crossings</a:t>
                      </a:r>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2208383751"/>
                  </a:ext>
                </a:extLst>
              </a:tr>
            </a:tbl>
          </a:graphicData>
        </a:graphic>
      </p:graphicFrame>
      <p:sp>
        <p:nvSpPr>
          <p:cNvPr id="7" name="TextBox 6">
            <a:extLst>
              <a:ext uri="{FF2B5EF4-FFF2-40B4-BE49-F238E27FC236}">
                <a16:creationId xmlns:a16="http://schemas.microsoft.com/office/drawing/2014/main" id="{4654272E-29EC-9449-8DBF-F8B0AF72E40F}"/>
              </a:ext>
            </a:extLst>
          </p:cNvPr>
          <p:cNvSpPr txBox="1"/>
          <p:nvPr/>
        </p:nvSpPr>
        <p:spPr>
          <a:xfrm>
            <a:off x="892020" y="735032"/>
            <a:ext cx="7391400" cy="707886"/>
          </a:xfrm>
          <a:prstGeom prst="rect">
            <a:avLst/>
          </a:prstGeom>
          <a:noFill/>
        </p:spPr>
        <p:txBody>
          <a:bodyPr wrap="square" rtlCol="0">
            <a:spAutoFit/>
          </a:bodyPr>
          <a:lstStyle/>
          <a:p>
            <a:pPr algn="ctr"/>
            <a:r>
              <a:rPr lang="en-US" sz="2000" dirty="0"/>
              <a:t>Kansas GIS Services Configuration to support Kansas Hosted Solution deployment of </a:t>
            </a:r>
            <a:r>
              <a:rPr lang="en-US" sz="2000" dirty="0" err="1"/>
              <a:t>RapidDeploy’s</a:t>
            </a:r>
            <a:r>
              <a:rPr lang="en-US" sz="2000" dirty="0"/>
              <a:t> Radius Plus</a:t>
            </a:r>
          </a:p>
        </p:txBody>
      </p:sp>
      <p:sp>
        <p:nvSpPr>
          <p:cNvPr id="8" name="Text Box 4">
            <a:extLst>
              <a:ext uri="{FF2B5EF4-FFF2-40B4-BE49-F238E27FC236}">
                <a16:creationId xmlns:a16="http://schemas.microsoft.com/office/drawing/2014/main" id="{CC3C9BDF-F912-0B43-919D-A129F9030C53}"/>
              </a:ext>
            </a:extLst>
          </p:cNvPr>
          <p:cNvSpPr txBox="1">
            <a:spLocks noChangeArrowheads="1"/>
          </p:cNvSpPr>
          <p:nvPr/>
        </p:nvSpPr>
        <p:spPr bwMode="auto">
          <a:xfrm>
            <a:off x="206220" y="39469"/>
            <a:ext cx="4385496"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3600" dirty="0">
                <a:solidFill>
                  <a:srgbClr val="003366"/>
                </a:solidFill>
                <a:latin typeface="+mj-lt"/>
              </a:rPr>
              <a:t>NG911 Project Update</a:t>
            </a:r>
          </a:p>
        </p:txBody>
      </p:sp>
      <p:sp>
        <p:nvSpPr>
          <p:cNvPr id="9" name="Line 8">
            <a:extLst>
              <a:ext uri="{FF2B5EF4-FFF2-40B4-BE49-F238E27FC236}">
                <a16:creationId xmlns:a16="http://schemas.microsoft.com/office/drawing/2014/main" id="{6C96485F-D907-674B-8AB6-04869D29BB54}"/>
              </a:ext>
            </a:extLst>
          </p:cNvPr>
          <p:cNvSpPr>
            <a:spLocks noChangeShapeType="1"/>
          </p:cNvSpPr>
          <p:nvPr/>
        </p:nvSpPr>
        <p:spPr bwMode="auto">
          <a:xfrm flipV="1">
            <a:off x="206220" y="649069"/>
            <a:ext cx="8763000" cy="0"/>
          </a:xfrm>
          <a:prstGeom prst="line">
            <a:avLst/>
          </a:prstGeom>
          <a:noFill/>
          <a:ln w="57150" cap="rnd" cmpd="sng">
            <a:solidFill>
              <a:schemeClr val="bg1">
                <a:lumMod val="6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schemeClr val="tx1"/>
                </a:solidFill>
              </a:ln>
            </a:endParaRPr>
          </a:p>
        </p:txBody>
      </p:sp>
      <p:pic>
        <p:nvPicPr>
          <p:cNvPr id="10" name="Picture 9">
            <a:extLst>
              <a:ext uri="{FF2B5EF4-FFF2-40B4-BE49-F238E27FC236}">
                <a16:creationId xmlns:a16="http://schemas.microsoft.com/office/drawing/2014/main" id="{166E3846-1D0A-DB4A-B7CF-C940DE2D64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9641" y="152400"/>
            <a:ext cx="741959" cy="609600"/>
          </a:xfrm>
          <a:prstGeom prst="rect">
            <a:avLst/>
          </a:prstGeom>
        </p:spPr>
      </p:pic>
    </p:spTree>
    <p:extLst>
      <p:ext uri="{BB962C8B-B14F-4D97-AF65-F5344CB8AC3E}">
        <p14:creationId xmlns:p14="http://schemas.microsoft.com/office/powerpoint/2010/main" val="2699247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06220" y="39469"/>
            <a:ext cx="4385496"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3600" dirty="0">
                <a:solidFill>
                  <a:srgbClr val="003366"/>
                </a:solidFill>
                <a:latin typeface="+mj-lt"/>
              </a:rPr>
              <a:t>NG911 Project Update</a:t>
            </a:r>
          </a:p>
        </p:txBody>
      </p:sp>
      <p:sp>
        <p:nvSpPr>
          <p:cNvPr id="9" name="Line 8"/>
          <p:cNvSpPr>
            <a:spLocks noChangeShapeType="1"/>
          </p:cNvSpPr>
          <p:nvPr/>
        </p:nvSpPr>
        <p:spPr bwMode="auto">
          <a:xfrm flipV="1">
            <a:off x="206220" y="649069"/>
            <a:ext cx="8763000" cy="0"/>
          </a:xfrm>
          <a:prstGeom prst="line">
            <a:avLst/>
          </a:prstGeom>
          <a:noFill/>
          <a:ln w="57150" cap="rnd" cmpd="sng">
            <a:solidFill>
              <a:schemeClr val="bg1">
                <a:lumMod val="6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schemeClr val="tx1"/>
                </a:solidFill>
              </a:ln>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9641" y="152400"/>
            <a:ext cx="741959" cy="609600"/>
          </a:xfrm>
          <a:prstGeom prst="rect">
            <a:avLst/>
          </a:prstGeom>
        </p:spPr>
      </p:pic>
      <p:pic>
        <p:nvPicPr>
          <p:cNvPr id="3" name="Picture 2">
            <a:extLst>
              <a:ext uri="{FF2B5EF4-FFF2-40B4-BE49-F238E27FC236}">
                <a16:creationId xmlns:a16="http://schemas.microsoft.com/office/drawing/2014/main" id="{CE0D919F-EC30-2B4A-A0E3-3CD7E4148813}"/>
              </a:ext>
            </a:extLst>
          </p:cNvPr>
          <p:cNvPicPr>
            <a:picLocks noChangeAspect="1"/>
          </p:cNvPicPr>
          <p:nvPr/>
        </p:nvPicPr>
        <p:blipFill>
          <a:blip r:embed="rId3"/>
          <a:stretch>
            <a:fillRect/>
          </a:stretch>
        </p:blipFill>
        <p:spPr>
          <a:xfrm>
            <a:off x="259080" y="1217296"/>
            <a:ext cx="8503920" cy="5488304"/>
          </a:xfrm>
          <a:prstGeom prst="rect">
            <a:avLst/>
          </a:prstGeom>
        </p:spPr>
      </p:pic>
      <p:sp>
        <p:nvSpPr>
          <p:cNvPr id="10" name="TextBox 9">
            <a:extLst>
              <a:ext uri="{FF2B5EF4-FFF2-40B4-BE49-F238E27FC236}">
                <a16:creationId xmlns:a16="http://schemas.microsoft.com/office/drawing/2014/main" id="{DEA3EAC2-AD42-6F41-A732-B5E4749AA97F}"/>
              </a:ext>
            </a:extLst>
          </p:cNvPr>
          <p:cNvSpPr txBox="1"/>
          <p:nvPr/>
        </p:nvSpPr>
        <p:spPr>
          <a:xfrm>
            <a:off x="2237490" y="762000"/>
            <a:ext cx="4615429" cy="461665"/>
          </a:xfrm>
          <a:prstGeom prst="rect">
            <a:avLst/>
          </a:prstGeom>
          <a:noFill/>
        </p:spPr>
        <p:txBody>
          <a:bodyPr wrap="square" rtlCol="0">
            <a:spAutoFit/>
          </a:bodyPr>
          <a:lstStyle/>
          <a:p>
            <a:pPr algn="ctr"/>
            <a:r>
              <a:rPr lang="en-US" sz="2400" dirty="0"/>
              <a:t>Kansas GIS Services in Radius Plus</a:t>
            </a:r>
          </a:p>
        </p:txBody>
      </p:sp>
    </p:spTree>
    <p:extLst>
      <p:ext uri="{BB962C8B-B14F-4D97-AF65-F5344CB8AC3E}">
        <p14:creationId xmlns:p14="http://schemas.microsoft.com/office/powerpoint/2010/main" val="1070592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06220" y="39469"/>
            <a:ext cx="4385496"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3600" dirty="0">
                <a:solidFill>
                  <a:srgbClr val="003366"/>
                </a:solidFill>
                <a:latin typeface="+mj-lt"/>
              </a:rPr>
              <a:t>NG911 Project Update</a:t>
            </a:r>
          </a:p>
        </p:txBody>
      </p:sp>
      <p:sp>
        <p:nvSpPr>
          <p:cNvPr id="9" name="Line 8"/>
          <p:cNvSpPr>
            <a:spLocks noChangeShapeType="1"/>
          </p:cNvSpPr>
          <p:nvPr/>
        </p:nvSpPr>
        <p:spPr bwMode="auto">
          <a:xfrm flipV="1">
            <a:off x="206220" y="649069"/>
            <a:ext cx="8763000" cy="0"/>
          </a:xfrm>
          <a:prstGeom prst="line">
            <a:avLst/>
          </a:prstGeom>
          <a:noFill/>
          <a:ln w="57150" cap="rnd" cmpd="sng">
            <a:solidFill>
              <a:schemeClr val="bg1">
                <a:lumMod val="6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schemeClr val="tx1"/>
                </a:solidFill>
              </a:ln>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9641" y="152400"/>
            <a:ext cx="741959" cy="609600"/>
          </a:xfrm>
          <a:prstGeom prst="rect">
            <a:avLst/>
          </a:prstGeom>
        </p:spPr>
      </p:pic>
      <p:pic>
        <p:nvPicPr>
          <p:cNvPr id="3" name="Picture 2">
            <a:extLst>
              <a:ext uri="{FF2B5EF4-FFF2-40B4-BE49-F238E27FC236}">
                <a16:creationId xmlns:a16="http://schemas.microsoft.com/office/drawing/2014/main" id="{A1124B32-F48C-6B41-8039-D450EB82D0B9}"/>
              </a:ext>
            </a:extLst>
          </p:cNvPr>
          <p:cNvPicPr>
            <a:picLocks noChangeAspect="1"/>
          </p:cNvPicPr>
          <p:nvPr/>
        </p:nvPicPr>
        <p:blipFill>
          <a:blip r:embed="rId3"/>
          <a:stretch>
            <a:fillRect/>
          </a:stretch>
        </p:blipFill>
        <p:spPr>
          <a:xfrm>
            <a:off x="304800" y="1219200"/>
            <a:ext cx="8503920" cy="5488305"/>
          </a:xfrm>
          <a:prstGeom prst="rect">
            <a:avLst/>
          </a:prstGeom>
        </p:spPr>
      </p:pic>
      <p:sp>
        <p:nvSpPr>
          <p:cNvPr id="10" name="TextBox 9">
            <a:extLst>
              <a:ext uri="{FF2B5EF4-FFF2-40B4-BE49-F238E27FC236}">
                <a16:creationId xmlns:a16="http://schemas.microsoft.com/office/drawing/2014/main" id="{33A1E9FE-D39B-EE44-9306-46B0C02D6FDD}"/>
              </a:ext>
            </a:extLst>
          </p:cNvPr>
          <p:cNvSpPr txBox="1"/>
          <p:nvPr/>
        </p:nvSpPr>
        <p:spPr>
          <a:xfrm>
            <a:off x="2237490" y="762000"/>
            <a:ext cx="4615429" cy="461665"/>
          </a:xfrm>
          <a:prstGeom prst="rect">
            <a:avLst/>
          </a:prstGeom>
          <a:noFill/>
        </p:spPr>
        <p:txBody>
          <a:bodyPr wrap="square" rtlCol="0">
            <a:spAutoFit/>
          </a:bodyPr>
          <a:lstStyle/>
          <a:p>
            <a:pPr algn="ctr"/>
            <a:r>
              <a:rPr lang="en-US" sz="2400" dirty="0"/>
              <a:t>Kansas GIS Services in Radius Plus</a:t>
            </a:r>
          </a:p>
        </p:txBody>
      </p:sp>
    </p:spTree>
    <p:extLst>
      <p:ext uri="{BB962C8B-B14F-4D97-AF65-F5344CB8AC3E}">
        <p14:creationId xmlns:p14="http://schemas.microsoft.com/office/powerpoint/2010/main" val="3368733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06220" y="39469"/>
            <a:ext cx="4385496"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3600" dirty="0">
                <a:solidFill>
                  <a:srgbClr val="003366"/>
                </a:solidFill>
                <a:latin typeface="+mj-lt"/>
              </a:rPr>
              <a:t>NG911 Project Update</a:t>
            </a:r>
          </a:p>
        </p:txBody>
      </p:sp>
      <p:sp>
        <p:nvSpPr>
          <p:cNvPr id="9" name="Line 8"/>
          <p:cNvSpPr>
            <a:spLocks noChangeShapeType="1"/>
          </p:cNvSpPr>
          <p:nvPr/>
        </p:nvSpPr>
        <p:spPr bwMode="auto">
          <a:xfrm flipV="1">
            <a:off x="206220" y="649069"/>
            <a:ext cx="8763000" cy="0"/>
          </a:xfrm>
          <a:prstGeom prst="line">
            <a:avLst/>
          </a:prstGeom>
          <a:noFill/>
          <a:ln w="57150" cap="rnd" cmpd="sng">
            <a:solidFill>
              <a:schemeClr val="bg1">
                <a:lumMod val="6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schemeClr val="tx1"/>
                </a:solidFill>
              </a:ln>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9641" y="152400"/>
            <a:ext cx="741959" cy="609600"/>
          </a:xfrm>
          <a:prstGeom prst="rect">
            <a:avLst/>
          </a:prstGeom>
        </p:spPr>
      </p:pic>
      <p:sp>
        <p:nvSpPr>
          <p:cNvPr id="10" name="TextBox 9">
            <a:extLst>
              <a:ext uri="{FF2B5EF4-FFF2-40B4-BE49-F238E27FC236}">
                <a16:creationId xmlns:a16="http://schemas.microsoft.com/office/drawing/2014/main" id="{33A1E9FE-D39B-EE44-9306-46B0C02D6FDD}"/>
              </a:ext>
            </a:extLst>
          </p:cNvPr>
          <p:cNvSpPr txBox="1"/>
          <p:nvPr/>
        </p:nvSpPr>
        <p:spPr>
          <a:xfrm>
            <a:off x="2237490" y="762000"/>
            <a:ext cx="4615429" cy="461665"/>
          </a:xfrm>
          <a:prstGeom prst="rect">
            <a:avLst/>
          </a:prstGeom>
          <a:noFill/>
        </p:spPr>
        <p:txBody>
          <a:bodyPr wrap="square" rtlCol="0">
            <a:spAutoFit/>
          </a:bodyPr>
          <a:lstStyle/>
          <a:p>
            <a:pPr algn="ctr"/>
            <a:r>
              <a:rPr lang="en-US" sz="2400" dirty="0"/>
              <a:t>Kansas GIS Services in Radius Plus</a:t>
            </a:r>
          </a:p>
        </p:txBody>
      </p:sp>
      <p:pic>
        <p:nvPicPr>
          <p:cNvPr id="2" name="Picture 1">
            <a:extLst>
              <a:ext uri="{FF2B5EF4-FFF2-40B4-BE49-F238E27FC236}">
                <a16:creationId xmlns:a16="http://schemas.microsoft.com/office/drawing/2014/main" id="{16BA6722-6591-7F4D-A3BF-31710A45D66D}"/>
              </a:ext>
            </a:extLst>
          </p:cNvPr>
          <p:cNvPicPr>
            <a:picLocks noChangeAspect="1"/>
          </p:cNvPicPr>
          <p:nvPr/>
        </p:nvPicPr>
        <p:blipFill>
          <a:blip r:embed="rId3"/>
          <a:stretch>
            <a:fillRect/>
          </a:stretch>
        </p:blipFill>
        <p:spPr>
          <a:xfrm>
            <a:off x="335280" y="1219200"/>
            <a:ext cx="8503920" cy="5488304"/>
          </a:xfrm>
          <a:prstGeom prst="rect">
            <a:avLst/>
          </a:prstGeom>
        </p:spPr>
      </p:pic>
    </p:spTree>
    <p:extLst>
      <p:ext uri="{BB962C8B-B14F-4D97-AF65-F5344CB8AC3E}">
        <p14:creationId xmlns:p14="http://schemas.microsoft.com/office/powerpoint/2010/main" val="3338742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err="1"/>
              <a:t>GeoMSAG</a:t>
            </a:r>
            <a:r>
              <a:rPr lang="en-US" dirty="0"/>
              <a:t> and Geospatial Call Routing Update</a:t>
            </a:r>
          </a:p>
        </p:txBody>
      </p:sp>
      <p:pic>
        <p:nvPicPr>
          <p:cNvPr id="4" name="Picture 3">
            <a:extLst>
              <a:ext uri="{FF2B5EF4-FFF2-40B4-BE49-F238E27FC236}">
                <a16:creationId xmlns:a16="http://schemas.microsoft.com/office/drawing/2014/main" id="{C33AF489-449B-6240-ACFB-C2478B4FA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9641" y="152400"/>
            <a:ext cx="741959" cy="609600"/>
          </a:xfrm>
          <a:prstGeom prst="rect">
            <a:avLst/>
          </a:prstGeom>
        </p:spPr>
      </p:pic>
    </p:spTree>
    <p:extLst>
      <p:ext uri="{BB962C8B-B14F-4D97-AF65-F5344CB8AC3E}">
        <p14:creationId xmlns:p14="http://schemas.microsoft.com/office/powerpoint/2010/main" val="7610615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22450</TotalTime>
  <Words>831</Words>
  <Application>Microsoft Macintosh PowerPoint</Application>
  <PresentationFormat>On-screen Show (4:3)</PresentationFormat>
  <Paragraphs>129</Paragraphs>
  <Slides>19</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NG911 GIS User Group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GeoMSAG and Geospatial Call Routing Update</vt:lpstr>
      <vt:lpstr>News Items</vt:lpstr>
      <vt:lpstr>Going Geospatial – GIS impacts</vt:lpstr>
      <vt:lpstr>PowerPoint Presentation</vt:lpstr>
      <vt:lpstr>Going geospatial – Dates (by County)</vt:lpstr>
      <vt:lpstr>Going geospatial – Dates (by County)</vt:lpstr>
      <vt:lpstr>NG911 Toolbox Update</vt:lpstr>
      <vt:lpstr>New Version- January 2020</vt:lpstr>
      <vt:lpstr>ESB Adjustments</vt:lpstr>
      <vt:lpstr>PowerPoint Presentation</vt:lpstr>
      <vt:lpstr>NG911 GIS User Group</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NG911 Toolbox Update</dc:title>
  <dc:creator>Kristen Jordan</dc:creator>
  <cp:lastModifiedBy>Microsoft Office User</cp:lastModifiedBy>
  <cp:revision>97</cp:revision>
  <dcterms:created xsi:type="dcterms:W3CDTF">2018-02-20T17:33:11Z</dcterms:created>
  <dcterms:modified xsi:type="dcterms:W3CDTF">2020-02-12T20:42:27Z</dcterms:modified>
</cp:coreProperties>
</file>