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271" r:id="rId2"/>
    <p:sldId id="280" r:id="rId3"/>
    <p:sldId id="281" r:id="rId4"/>
    <p:sldId id="322" r:id="rId5"/>
    <p:sldId id="319" r:id="rId6"/>
    <p:sldId id="321" r:id="rId7"/>
    <p:sldId id="320" r:id="rId8"/>
    <p:sldId id="275" r:id="rId9"/>
    <p:sldId id="256" r:id="rId10"/>
    <p:sldId id="269" r:id="rId11"/>
    <p:sldId id="265" r:id="rId12"/>
    <p:sldId id="272" r:id="rId13"/>
    <p:sldId id="317" r:id="rId14"/>
    <p:sldId id="273" r:id="rId15"/>
    <p:sldId id="318" r:id="rId16"/>
    <p:sldId id="257" r:id="rId17"/>
    <p:sldId id="284" r:id="rId18"/>
    <p:sldId id="283" r:id="rId1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7155"/>
    <p:restoredTop sz="97714"/>
  </p:normalViewPr>
  <p:slideViewPr>
    <p:cSldViewPr>
      <p:cViewPr varScale="1">
        <p:scale>
          <a:sx n="89" d="100"/>
          <a:sy n="89" d="100"/>
        </p:scale>
        <p:origin x="1864" y="168"/>
      </p:cViewPr>
      <p:guideLst>
        <p:guide orient="horz" pos="2160"/>
        <p:guide pos="2880"/>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C471364-2F69-F04B-99C6-89B501EA7DEA}" type="datetimeFigureOut">
              <a:rPr lang="en-US" smtClean="0"/>
              <a:t>10/15/19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A79B091-F773-0142-82E1-A28864E09296}" type="slidenum">
              <a:rPr lang="en-US" smtClean="0"/>
              <a:t>‹#›</a:t>
            </a:fld>
            <a:endParaRPr lang="en-US"/>
          </a:p>
        </p:txBody>
      </p:sp>
    </p:spTree>
    <p:extLst>
      <p:ext uri="{BB962C8B-B14F-4D97-AF65-F5344CB8AC3E}">
        <p14:creationId xmlns:p14="http://schemas.microsoft.com/office/powerpoint/2010/main" val="1474038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4A30F4-B628-4993-B8F5-0B54A9DD2D21}" type="slidenum">
              <a:rPr lang="en-US" smtClean="0"/>
              <a:t>18</a:t>
            </a:fld>
            <a:endParaRPr lang="en-US"/>
          </a:p>
        </p:txBody>
      </p:sp>
    </p:spTree>
    <p:extLst>
      <p:ext uri="{BB962C8B-B14F-4D97-AF65-F5344CB8AC3E}">
        <p14:creationId xmlns:p14="http://schemas.microsoft.com/office/powerpoint/2010/main" val="16783929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4967B78-AFFB-40FA-BA59-5A9907F89B8C}" type="datetimeFigureOut">
              <a:rPr lang="en-US" smtClean="0"/>
              <a:t>10/15/19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20F68A-14F4-478E-9044-A4F07A8ED3CB}" type="slidenum">
              <a:rPr lang="en-US" smtClean="0"/>
              <a:t>‹#›</a:t>
            </a:fld>
            <a:endParaRPr lang="en-US"/>
          </a:p>
        </p:txBody>
      </p:sp>
    </p:spTree>
    <p:extLst>
      <p:ext uri="{BB962C8B-B14F-4D97-AF65-F5344CB8AC3E}">
        <p14:creationId xmlns:p14="http://schemas.microsoft.com/office/powerpoint/2010/main" val="21150295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4967B78-AFFB-40FA-BA59-5A9907F89B8C}" type="datetimeFigureOut">
              <a:rPr lang="en-US" smtClean="0"/>
              <a:t>10/15/19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20F68A-14F4-478E-9044-A4F07A8ED3CB}" type="slidenum">
              <a:rPr lang="en-US" smtClean="0"/>
              <a:t>‹#›</a:t>
            </a:fld>
            <a:endParaRPr lang="en-US"/>
          </a:p>
        </p:txBody>
      </p:sp>
    </p:spTree>
    <p:extLst>
      <p:ext uri="{BB962C8B-B14F-4D97-AF65-F5344CB8AC3E}">
        <p14:creationId xmlns:p14="http://schemas.microsoft.com/office/powerpoint/2010/main" val="36887413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4967B78-AFFB-40FA-BA59-5A9907F89B8C}" type="datetimeFigureOut">
              <a:rPr lang="en-US" smtClean="0"/>
              <a:t>10/15/19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20F68A-14F4-478E-9044-A4F07A8ED3CB}" type="slidenum">
              <a:rPr lang="en-US" smtClean="0"/>
              <a:t>‹#›</a:t>
            </a:fld>
            <a:endParaRPr lang="en-US"/>
          </a:p>
        </p:txBody>
      </p:sp>
    </p:spTree>
    <p:extLst>
      <p:ext uri="{BB962C8B-B14F-4D97-AF65-F5344CB8AC3E}">
        <p14:creationId xmlns:p14="http://schemas.microsoft.com/office/powerpoint/2010/main" val="13103634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4967B78-AFFB-40FA-BA59-5A9907F89B8C}" type="datetimeFigureOut">
              <a:rPr lang="en-US" smtClean="0"/>
              <a:t>10/15/19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20F68A-14F4-478E-9044-A4F07A8ED3CB}" type="slidenum">
              <a:rPr lang="en-US" smtClean="0"/>
              <a:t>‹#›</a:t>
            </a:fld>
            <a:endParaRPr lang="en-US"/>
          </a:p>
        </p:txBody>
      </p:sp>
    </p:spTree>
    <p:extLst>
      <p:ext uri="{BB962C8B-B14F-4D97-AF65-F5344CB8AC3E}">
        <p14:creationId xmlns:p14="http://schemas.microsoft.com/office/powerpoint/2010/main" val="32366097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4967B78-AFFB-40FA-BA59-5A9907F89B8C}" type="datetimeFigureOut">
              <a:rPr lang="en-US" smtClean="0"/>
              <a:t>10/15/19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20F68A-14F4-478E-9044-A4F07A8ED3CB}" type="slidenum">
              <a:rPr lang="en-US" smtClean="0"/>
              <a:t>‹#›</a:t>
            </a:fld>
            <a:endParaRPr lang="en-US"/>
          </a:p>
        </p:txBody>
      </p:sp>
    </p:spTree>
    <p:extLst>
      <p:ext uri="{BB962C8B-B14F-4D97-AF65-F5344CB8AC3E}">
        <p14:creationId xmlns:p14="http://schemas.microsoft.com/office/powerpoint/2010/main" val="20100051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4967B78-AFFB-40FA-BA59-5A9907F89B8C}" type="datetimeFigureOut">
              <a:rPr lang="en-US" smtClean="0"/>
              <a:t>10/15/19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B20F68A-14F4-478E-9044-A4F07A8ED3CB}" type="slidenum">
              <a:rPr lang="en-US" smtClean="0"/>
              <a:t>‹#›</a:t>
            </a:fld>
            <a:endParaRPr lang="en-US"/>
          </a:p>
        </p:txBody>
      </p:sp>
    </p:spTree>
    <p:extLst>
      <p:ext uri="{BB962C8B-B14F-4D97-AF65-F5344CB8AC3E}">
        <p14:creationId xmlns:p14="http://schemas.microsoft.com/office/powerpoint/2010/main" val="40941187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4967B78-AFFB-40FA-BA59-5A9907F89B8C}" type="datetimeFigureOut">
              <a:rPr lang="en-US" smtClean="0"/>
              <a:t>10/15/19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B20F68A-14F4-478E-9044-A4F07A8ED3CB}" type="slidenum">
              <a:rPr lang="en-US" smtClean="0"/>
              <a:t>‹#›</a:t>
            </a:fld>
            <a:endParaRPr lang="en-US"/>
          </a:p>
        </p:txBody>
      </p:sp>
    </p:spTree>
    <p:extLst>
      <p:ext uri="{BB962C8B-B14F-4D97-AF65-F5344CB8AC3E}">
        <p14:creationId xmlns:p14="http://schemas.microsoft.com/office/powerpoint/2010/main" val="12913531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4967B78-AFFB-40FA-BA59-5A9907F89B8C}" type="datetimeFigureOut">
              <a:rPr lang="en-US" smtClean="0"/>
              <a:t>10/15/19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B20F68A-14F4-478E-9044-A4F07A8ED3CB}" type="slidenum">
              <a:rPr lang="en-US" smtClean="0"/>
              <a:t>‹#›</a:t>
            </a:fld>
            <a:endParaRPr lang="en-US"/>
          </a:p>
        </p:txBody>
      </p:sp>
    </p:spTree>
    <p:extLst>
      <p:ext uri="{BB962C8B-B14F-4D97-AF65-F5344CB8AC3E}">
        <p14:creationId xmlns:p14="http://schemas.microsoft.com/office/powerpoint/2010/main" val="5132418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4967B78-AFFB-40FA-BA59-5A9907F89B8C}" type="datetimeFigureOut">
              <a:rPr lang="en-US" smtClean="0"/>
              <a:t>10/15/19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B20F68A-14F4-478E-9044-A4F07A8ED3CB}" type="slidenum">
              <a:rPr lang="en-US" smtClean="0"/>
              <a:t>‹#›</a:t>
            </a:fld>
            <a:endParaRPr lang="en-US"/>
          </a:p>
        </p:txBody>
      </p:sp>
    </p:spTree>
    <p:extLst>
      <p:ext uri="{BB962C8B-B14F-4D97-AF65-F5344CB8AC3E}">
        <p14:creationId xmlns:p14="http://schemas.microsoft.com/office/powerpoint/2010/main" val="41878078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4967B78-AFFB-40FA-BA59-5A9907F89B8C}" type="datetimeFigureOut">
              <a:rPr lang="en-US" smtClean="0"/>
              <a:t>10/15/19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B20F68A-14F4-478E-9044-A4F07A8ED3CB}" type="slidenum">
              <a:rPr lang="en-US" smtClean="0"/>
              <a:t>‹#›</a:t>
            </a:fld>
            <a:endParaRPr lang="en-US"/>
          </a:p>
        </p:txBody>
      </p:sp>
    </p:spTree>
    <p:extLst>
      <p:ext uri="{BB962C8B-B14F-4D97-AF65-F5344CB8AC3E}">
        <p14:creationId xmlns:p14="http://schemas.microsoft.com/office/powerpoint/2010/main" val="15813425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4967B78-AFFB-40FA-BA59-5A9907F89B8C}" type="datetimeFigureOut">
              <a:rPr lang="en-US" smtClean="0"/>
              <a:t>10/15/19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B20F68A-14F4-478E-9044-A4F07A8ED3CB}" type="slidenum">
              <a:rPr lang="en-US" smtClean="0"/>
              <a:t>‹#›</a:t>
            </a:fld>
            <a:endParaRPr lang="en-US"/>
          </a:p>
        </p:txBody>
      </p:sp>
    </p:spTree>
    <p:extLst>
      <p:ext uri="{BB962C8B-B14F-4D97-AF65-F5344CB8AC3E}">
        <p14:creationId xmlns:p14="http://schemas.microsoft.com/office/powerpoint/2010/main" val="13738493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967B78-AFFB-40FA-BA59-5A9907F89B8C}" type="datetimeFigureOut">
              <a:rPr lang="en-US" smtClean="0"/>
              <a:t>10/15/19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20F68A-14F4-478E-9044-A4F07A8ED3CB}" type="slidenum">
              <a:rPr lang="en-US" smtClean="0"/>
              <a:t>‹#›</a:t>
            </a:fld>
            <a:endParaRPr lang="en-US"/>
          </a:p>
        </p:txBody>
      </p:sp>
    </p:spTree>
    <p:extLst>
      <p:ext uri="{BB962C8B-B14F-4D97-AF65-F5344CB8AC3E}">
        <p14:creationId xmlns:p14="http://schemas.microsoft.com/office/powerpoint/2010/main" val="20912762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www.kansas911.org/"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jpg"/><Relationship Id="rId4" Type="http://schemas.openxmlformats.org/officeDocument/2006/relationships/hyperlink" Target="http://www.kansasgis.org/initiatives/NG911/index.cfm"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hyperlink" Target="https://support.google.com/mapcontentpartners/answer/9359574?hl=en"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hyperlink" Target="mailto:TimD@SURDEX.COM"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066800"/>
            <a:ext cx="7772400" cy="1470025"/>
          </a:xfrm>
        </p:spPr>
        <p:txBody>
          <a:bodyPr/>
          <a:lstStyle/>
          <a:p>
            <a:r>
              <a:rPr lang="en-US" dirty="0"/>
              <a:t>NG911 GIS User Group</a:t>
            </a:r>
          </a:p>
        </p:txBody>
      </p:sp>
      <p:sp>
        <p:nvSpPr>
          <p:cNvPr id="3" name="Subtitle 2"/>
          <p:cNvSpPr>
            <a:spLocks noGrp="1"/>
          </p:cNvSpPr>
          <p:nvPr>
            <p:ph type="subTitle" idx="1"/>
          </p:nvPr>
        </p:nvSpPr>
        <p:spPr>
          <a:xfrm>
            <a:off x="1371600" y="2536825"/>
            <a:ext cx="6400800" cy="3940175"/>
          </a:xfrm>
        </p:spPr>
        <p:txBody>
          <a:bodyPr>
            <a:normAutofit/>
          </a:bodyPr>
          <a:lstStyle/>
          <a:p>
            <a:r>
              <a:rPr lang="en-US" dirty="0"/>
              <a:t>2019 Q4 Meeting</a:t>
            </a:r>
          </a:p>
          <a:p>
            <a:r>
              <a:rPr lang="en-US" dirty="0"/>
              <a:t>October 16, 2019</a:t>
            </a:r>
          </a:p>
          <a:p>
            <a:br>
              <a:rPr lang="en-US" dirty="0"/>
            </a:br>
            <a:r>
              <a:rPr lang="en-US" dirty="0"/>
              <a:t>Kansas Association of Mappers (KAM) Conference</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5257800"/>
            <a:ext cx="1622663" cy="1333193"/>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67600" y="5847945"/>
            <a:ext cx="1371600" cy="700391"/>
          </a:xfrm>
          <a:prstGeom prst="rect">
            <a:avLst/>
          </a:prstGeom>
        </p:spPr>
      </p:pic>
    </p:spTree>
    <p:extLst>
      <p:ext uri="{BB962C8B-B14F-4D97-AF65-F5344CB8AC3E}">
        <p14:creationId xmlns:p14="http://schemas.microsoft.com/office/powerpoint/2010/main" val="13650976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News Items</a:t>
            </a:r>
          </a:p>
        </p:txBody>
      </p:sp>
      <p:sp>
        <p:nvSpPr>
          <p:cNvPr id="3" name="Content Placeholder 2"/>
          <p:cNvSpPr>
            <a:spLocks noGrp="1"/>
          </p:cNvSpPr>
          <p:nvPr>
            <p:ph idx="1"/>
          </p:nvPr>
        </p:nvSpPr>
        <p:spPr>
          <a:xfrm>
            <a:off x="628650" y="2226468"/>
            <a:ext cx="7886700" cy="3572299"/>
          </a:xfrm>
        </p:spPr>
        <p:txBody>
          <a:bodyPr>
            <a:normAutofit/>
          </a:bodyPr>
          <a:lstStyle/>
          <a:p>
            <a:pPr>
              <a:spcAft>
                <a:spcPts val="900"/>
              </a:spcAft>
            </a:pPr>
            <a:r>
              <a:rPr lang="en-US" dirty="0"/>
              <a:t>90 PSAPs have switched out their MSAGs for </a:t>
            </a:r>
            <a:r>
              <a:rPr lang="en-US" dirty="0" err="1"/>
              <a:t>geoMSAGs</a:t>
            </a:r>
            <a:endParaRPr lang="en-US" dirty="0"/>
          </a:p>
          <a:p>
            <a:pPr>
              <a:spcAft>
                <a:spcPts val="900"/>
              </a:spcAft>
            </a:pPr>
            <a:r>
              <a:rPr lang="en-US" dirty="0"/>
              <a:t>Geospatial Call Routing is coming, but delayed while Motorola works out some software issues</a:t>
            </a:r>
          </a:p>
          <a:p>
            <a:pPr>
              <a:spcAft>
                <a:spcPts val="900"/>
              </a:spcAft>
            </a:pPr>
            <a:endParaRPr lang="en-US" dirty="0"/>
          </a:p>
          <a:p>
            <a:endParaRPr lang="en-US" dirty="0">
              <a:effectLst>
                <a:outerShdw blurRad="38100" dist="38100" dir="2700000" algn="tl">
                  <a:srgbClr val="000000">
                    <a:alpha val="43137"/>
                  </a:srgbClr>
                </a:outerShdw>
              </a:effectLst>
            </a:endParaRPr>
          </a:p>
        </p:txBody>
      </p:sp>
      <p:pic>
        <p:nvPicPr>
          <p:cNvPr id="4" name="Picture 3">
            <a:extLst>
              <a:ext uri="{FF2B5EF4-FFF2-40B4-BE49-F238E27FC236}">
                <a16:creationId xmlns:a16="http://schemas.microsoft.com/office/drawing/2014/main" id="{3FAE8842-2702-AC4F-B5CA-91C8C83A0E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16870" y="1"/>
            <a:ext cx="741959" cy="609600"/>
          </a:xfrm>
          <a:prstGeom prst="rect">
            <a:avLst/>
          </a:prstGeom>
        </p:spPr>
      </p:pic>
    </p:spTree>
    <p:extLst>
      <p:ext uri="{BB962C8B-B14F-4D97-AF65-F5344CB8AC3E}">
        <p14:creationId xmlns:p14="http://schemas.microsoft.com/office/powerpoint/2010/main" val="8041133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Going Geospatial</a:t>
            </a:r>
          </a:p>
        </p:txBody>
      </p:sp>
      <p:sp>
        <p:nvSpPr>
          <p:cNvPr id="5" name="Content Placeholder 4"/>
          <p:cNvSpPr>
            <a:spLocks noGrp="1"/>
          </p:cNvSpPr>
          <p:nvPr>
            <p:ph idx="1"/>
          </p:nvPr>
        </p:nvSpPr>
        <p:spPr/>
        <p:txBody>
          <a:bodyPr>
            <a:normAutofit fontScale="85000" lnSpcReduction="20000"/>
          </a:bodyPr>
          <a:lstStyle/>
          <a:p>
            <a:r>
              <a:rPr lang="en-US" dirty="0"/>
              <a:t>Reno County will transition to geospatial call routing, and after a successful 30-day test period other PSAPs will start the transition</a:t>
            </a:r>
          </a:p>
          <a:p>
            <a:r>
              <a:rPr lang="en-US" dirty="0"/>
              <a:t>PSAPs using geospatial call routing will start using the ESB layers instead of ESNs and ELTs.  ESNs will still need to be maintained as they are the backup system for routing failures</a:t>
            </a:r>
          </a:p>
          <a:p>
            <a:r>
              <a:rPr lang="en-US" dirty="0"/>
              <a:t>ESB DISPLAY field has a reduced character limit.  While it is 60 characters in the NENA standard and the Kansas standard, the phone software in the PSAP is limited to the first 32 characters in the field.  The toolbox gives a notice on this</a:t>
            </a:r>
          </a:p>
          <a:p>
            <a:endParaRPr lang="en-US" dirty="0"/>
          </a:p>
          <a:p>
            <a:endParaRPr lang="en-US" dirty="0"/>
          </a:p>
        </p:txBody>
      </p:sp>
      <p:pic>
        <p:nvPicPr>
          <p:cNvPr id="6" name="Picture 5">
            <a:extLst>
              <a:ext uri="{FF2B5EF4-FFF2-40B4-BE49-F238E27FC236}">
                <a16:creationId xmlns:a16="http://schemas.microsoft.com/office/drawing/2014/main" id="{6FEA8FAF-6C5D-6742-9AD9-30B4491ECE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16870" y="1"/>
            <a:ext cx="741959" cy="609600"/>
          </a:xfrm>
          <a:prstGeom prst="rect">
            <a:avLst/>
          </a:prstGeom>
        </p:spPr>
      </p:pic>
    </p:spTree>
    <p:extLst>
      <p:ext uri="{BB962C8B-B14F-4D97-AF65-F5344CB8AC3E}">
        <p14:creationId xmlns:p14="http://schemas.microsoft.com/office/powerpoint/2010/main" val="41500827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Care and Feeding of a </a:t>
            </a:r>
            <a:r>
              <a:rPr lang="en-US" dirty="0" err="1"/>
              <a:t>geoMSAG</a:t>
            </a:r>
            <a:endParaRPr lang="en-US" dirty="0"/>
          </a:p>
        </p:txBody>
      </p:sp>
      <p:sp>
        <p:nvSpPr>
          <p:cNvPr id="5" name="Content Placeholder 4"/>
          <p:cNvSpPr>
            <a:spLocks noGrp="1"/>
          </p:cNvSpPr>
          <p:nvPr>
            <p:ph idx="1"/>
          </p:nvPr>
        </p:nvSpPr>
        <p:spPr/>
        <p:txBody>
          <a:bodyPr>
            <a:normAutofit/>
          </a:bodyPr>
          <a:lstStyle/>
          <a:p>
            <a:r>
              <a:rPr lang="en-US" dirty="0"/>
              <a:t>QA of the </a:t>
            </a:r>
            <a:r>
              <a:rPr lang="en-US" dirty="0" err="1"/>
              <a:t>geoMSAG</a:t>
            </a:r>
            <a:r>
              <a:rPr lang="en-US" dirty="0"/>
              <a:t> conversion process</a:t>
            </a:r>
          </a:p>
          <a:p>
            <a:r>
              <a:rPr lang="en-US" dirty="0"/>
              <a:t>Telephone Exchanges</a:t>
            </a:r>
          </a:p>
          <a:p>
            <a:r>
              <a:rPr lang="en-US" dirty="0"/>
              <a:t>Time…</a:t>
            </a:r>
          </a:p>
          <a:p>
            <a:endParaRPr lang="en-US" dirty="0"/>
          </a:p>
          <a:p>
            <a:endParaRPr lang="en-US" dirty="0"/>
          </a:p>
          <a:p>
            <a:endParaRPr lang="en-US" dirty="0"/>
          </a:p>
          <a:p>
            <a:endParaRPr lang="en-US" dirty="0"/>
          </a:p>
          <a:p>
            <a:endParaRPr lang="en-US" i="1" dirty="0"/>
          </a:p>
        </p:txBody>
      </p:sp>
      <p:pic>
        <p:nvPicPr>
          <p:cNvPr id="6" name="Picture 5">
            <a:extLst>
              <a:ext uri="{FF2B5EF4-FFF2-40B4-BE49-F238E27FC236}">
                <a16:creationId xmlns:a16="http://schemas.microsoft.com/office/drawing/2014/main" id="{1890D576-AFFB-6145-AF8C-65BFB171F8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16870" y="1"/>
            <a:ext cx="741959" cy="609600"/>
          </a:xfrm>
          <a:prstGeom prst="rect">
            <a:avLst/>
          </a:prstGeom>
        </p:spPr>
      </p:pic>
    </p:spTree>
    <p:extLst>
      <p:ext uri="{BB962C8B-B14F-4D97-AF65-F5344CB8AC3E}">
        <p14:creationId xmlns:p14="http://schemas.microsoft.com/office/powerpoint/2010/main" val="20225558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a:t>From your submission to the </a:t>
            </a:r>
            <a:r>
              <a:rPr lang="en-US" dirty="0" err="1"/>
              <a:t>geoMSAG</a:t>
            </a:r>
            <a:endParaRPr lang="en-US" dirty="0"/>
          </a:p>
        </p:txBody>
      </p:sp>
      <p:sp>
        <p:nvSpPr>
          <p:cNvPr id="5" name="Content Placeholder 4"/>
          <p:cNvSpPr>
            <a:spLocks noGrp="1"/>
          </p:cNvSpPr>
          <p:nvPr>
            <p:ph idx="1"/>
          </p:nvPr>
        </p:nvSpPr>
        <p:spPr/>
        <p:txBody>
          <a:bodyPr>
            <a:normAutofit fontScale="92500" lnSpcReduction="20000"/>
          </a:bodyPr>
          <a:lstStyle/>
          <a:p>
            <a:pPr marL="385763" indent="-385763">
              <a:buFont typeface="+mj-lt"/>
              <a:buAutoNum type="arabicPeriod"/>
            </a:pPr>
            <a:r>
              <a:rPr lang="en-US" dirty="0"/>
              <a:t>You submit data through the NG911 portal</a:t>
            </a:r>
          </a:p>
          <a:p>
            <a:pPr marL="385763" indent="-385763">
              <a:buFont typeface="+mj-lt"/>
              <a:buAutoNum type="arabicPeriod"/>
            </a:pPr>
            <a:r>
              <a:rPr lang="en-US" dirty="0"/>
              <a:t>Validation Scripts run, and if the data passes and you have flagged the road/address data as having changes, the transformation for EGDMS begins</a:t>
            </a:r>
          </a:p>
          <a:p>
            <a:pPr marL="385763" indent="-385763">
              <a:buFont typeface="+mj-lt"/>
              <a:buAutoNum type="arabicPeriod"/>
            </a:pPr>
            <a:r>
              <a:rPr lang="en-US" dirty="0"/>
              <a:t>Address points flagged as GEOMSAG = Y are turned into small road centerline records.</a:t>
            </a:r>
          </a:p>
          <a:p>
            <a:pPr marL="385763" indent="-385763">
              <a:buFont typeface="+mj-lt"/>
              <a:buAutoNum type="arabicPeriod"/>
            </a:pPr>
            <a:r>
              <a:rPr lang="en-US" dirty="0"/>
              <a:t>The statewide road data for EGDMS is updated with your submission</a:t>
            </a:r>
          </a:p>
          <a:p>
            <a:pPr marL="385763" indent="-385763">
              <a:buFont typeface="+mj-lt"/>
              <a:buAutoNum type="arabicPeriod"/>
            </a:pPr>
            <a:r>
              <a:rPr lang="en-US" dirty="0"/>
              <a:t>The next Monday (or earlier if you notify us) the statewide data with all incorporated updates is submitted to EGDMS</a:t>
            </a:r>
          </a:p>
          <a:p>
            <a:endParaRPr lang="en-US" dirty="0"/>
          </a:p>
          <a:p>
            <a:endParaRPr lang="en-US" dirty="0"/>
          </a:p>
          <a:p>
            <a:endParaRPr lang="en-US" dirty="0"/>
          </a:p>
          <a:p>
            <a:endParaRPr lang="en-US" dirty="0"/>
          </a:p>
          <a:p>
            <a:endParaRPr lang="en-US" dirty="0"/>
          </a:p>
          <a:p>
            <a:endParaRPr lang="en-US" dirty="0"/>
          </a:p>
          <a:p>
            <a:endParaRPr lang="en-US" i="1" dirty="0"/>
          </a:p>
        </p:txBody>
      </p:sp>
      <p:pic>
        <p:nvPicPr>
          <p:cNvPr id="6" name="Picture 5">
            <a:extLst>
              <a:ext uri="{FF2B5EF4-FFF2-40B4-BE49-F238E27FC236}">
                <a16:creationId xmlns:a16="http://schemas.microsoft.com/office/drawing/2014/main" id="{9F9553E9-A81A-5C48-9FE5-A403816511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16870" y="1"/>
            <a:ext cx="741959" cy="609600"/>
          </a:xfrm>
          <a:prstGeom prst="rect">
            <a:avLst/>
          </a:prstGeom>
        </p:spPr>
      </p:pic>
    </p:spTree>
    <p:extLst>
      <p:ext uri="{BB962C8B-B14F-4D97-AF65-F5344CB8AC3E}">
        <p14:creationId xmlns:p14="http://schemas.microsoft.com/office/powerpoint/2010/main" val="24717335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a:t>From your submission to the </a:t>
            </a:r>
            <a:r>
              <a:rPr lang="en-US" dirty="0" err="1"/>
              <a:t>geoMSAG</a:t>
            </a:r>
            <a:endParaRPr lang="en-US" dirty="0"/>
          </a:p>
        </p:txBody>
      </p:sp>
      <p:sp>
        <p:nvSpPr>
          <p:cNvPr id="5" name="Content Placeholder 4"/>
          <p:cNvSpPr>
            <a:spLocks noGrp="1"/>
          </p:cNvSpPr>
          <p:nvPr>
            <p:ph idx="1"/>
          </p:nvPr>
        </p:nvSpPr>
        <p:spPr/>
        <p:txBody>
          <a:bodyPr>
            <a:normAutofit lnSpcReduction="10000"/>
          </a:bodyPr>
          <a:lstStyle/>
          <a:p>
            <a:pPr marL="385763" indent="-385763">
              <a:buFont typeface="+mj-lt"/>
              <a:buAutoNum type="arabicPeriod" startAt="6"/>
            </a:pPr>
            <a:r>
              <a:rPr lang="en-US" dirty="0"/>
              <a:t>EGDMS validations run (approximately 7 hours)</a:t>
            </a:r>
          </a:p>
          <a:p>
            <a:pPr marL="385763" indent="-385763">
              <a:buFont typeface="+mj-lt"/>
              <a:buAutoNum type="arabicPeriod" startAt="6"/>
            </a:pPr>
            <a:r>
              <a:rPr lang="en-US" dirty="0" err="1"/>
              <a:t>geoMSAG</a:t>
            </a:r>
            <a:r>
              <a:rPr lang="en-US" dirty="0"/>
              <a:t> affecting changes are selected, and new </a:t>
            </a:r>
            <a:r>
              <a:rPr lang="en-US" dirty="0" err="1"/>
              <a:t>geoMSAG</a:t>
            </a:r>
            <a:r>
              <a:rPr lang="en-US" dirty="0"/>
              <a:t> CRs are created and implemented (approximately 1-2 business days, depending on the level of automation)</a:t>
            </a:r>
          </a:p>
          <a:p>
            <a:endParaRPr lang="en-US" dirty="0"/>
          </a:p>
          <a:p>
            <a:r>
              <a:rPr lang="en-US" dirty="0"/>
              <a:t>Total time from your submission to </a:t>
            </a:r>
            <a:r>
              <a:rPr lang="en-US" dirty="0" err="1"/>
              <a:t>geoMSAG</a:t>
            </a:r>
            <a:r>
              <a:rPr lang="en-US" dirty="0"/>
              <a:t>:  Between 2 and 8 business days.</a:t>
            </a:r>
          </a:p>
          <a:p>
            <a:endParaRPr lang="en-US" dirty="0"/>
          </a:p>
          <a:p>
            <a:endParaRPr lang="en-US" dirty="0"/>
          </a:p>
          <a:p>
            <a:endParaRPr lang="en-US" dirty="0"/>
          </a:p>
          <a:p>
            <a:endParaRPr lang="en-US" dirty="0"/>
          </a:p>
          <a:p>
            <a:endParaRPr lang="en-US" dirty="0"/>
          </a:p>
          <a:p>
            <a:endParaRPr lang="en-US" i="1" dirty="0"/>
          </a:p>
        </p:txBody>
      </p:sp>
      <p:pic>
        <p:nvPicPr>
          <p:cNvPr id="6" name="Picture 5">
            <a:extLst>
              <a:ext uri="{FF2B5EF4-FFF2-40B4-BE49-F238E27FC236}">
                <a16:creationId xmlns:a16="http://schemas.microsoft.com/office/drawing/2014/main" id="{5033899C-6AFA-0249-9A6D-31D752A3F0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16870" y="1"/>
            <a:ext cx="741959" cy="609600"/>
          </a:xfrm>
          <a:prstGeom prst="rect">
            <a:avLst/>
          </a:prstGeom>
        </p:spPr>
      </p:pic>
    </p:spTree>
    <p:extLst>
      <p:ext uri="{BB962C8B-B14F-4D97-AF65-F5344CB8AC3E}">
        <p14:creationId xmlns:p14="http://schemas.microsoft.com/office/powerpoint/2010/main" val="23213437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NG911 Toolbox Update</a:t>
            </a:r>
          </a:p>
        </p:txBody>
      </p:sp>
      <p:sp>
        <p:nvSpPr>
          <p:cNvPr id="3" name="Subtitle 2"/>
          <p:cNvSpPr>
            <a:spLocks noGrp="1"/>
          </p:cNvSpPr>
          <p:nvPr>
            <p:ph type="subTitle" idx="1"/>
          </p:nvPr>
        </p:nvSpPr>
        <p:spPr/>
        <p:txBody>
          <a:bodyPr/>
          <a:lstStyle/>
          <a:p>
            <a:r>
              <a:rPr lang="en-US" dirty="0"/>
              <a:t>Kristen Jordan Koenig</a:t>
            </a:r>
          </a:p>
        </p:txBody>
      </p:sp>
      <p:pic>
        <p:nvPicPr>
          <p:cNvPr id="4" name="Picture 3">
            <a:extLst>
              <a:ext uri="{FF2B5EF4-FFF2-40B4-BE49-F238E27FC236}">
                <a16:creationId xmlns:a16="http://schemas.microsoft.com/office/drawing/2014/main" id="{AE9EC962-43DE-8043-A3A7-835A4A57E2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16870" y="1"/>
            <a:ext cx="741959" cy="609600"/>
          </a:xfrm>
          <a:prstGeom prst="rect">
            <a:avLst/>
          </a:prstGeom>
        </p:spPr>
      </p:pic>
    </p:spTree>
    <p:extLst>
      <p:ext uri="{BB962C8B-B14F-4D97-AF65-F5344CB8AC3E}">
        <p14:creationId xmlns:p14="http://schemas.microsoft.com/office/powerpoint/2010/main" val="18236165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New Version- October 2019</a:t>
            </a:r>
          </a:p>
        </p:txBody>
      </p:sp>
      <p:sp>
        <p:nvSpPr>
          <p:cNvPr id="3" name="Content Placeholder 2"/>
          <p:cNvSpPr>
            <a:spLocks noGrp="1"/>
          </p:cNvSpPr>
          <p:nvPr>
            <p:ph idx="1"/>
          </p:nvPr>
        </p:nvSpPr>
        <p:spPr/>
        <p:txBody>
          <a:bodyPr/>
          <a:lstStyle/>
          <a:p>
            <a:r>
              <a:rPr lang="en-US" dirty="0"/>
              <a:t>Toolbox update sent out Oct. </a:t>
            </a:r>
            <a:r>
              <a:rPr lang="en-US"/>
              <a:t>11</a:t>
            </a:r>
          </a:p>
          <a:p>
            <a:r>
              <a:rPr lang="en-US" dirty="0"/>
              <a:t>New tool for exporting address points into NENA format</a:t>
            </a:r>
          </a:p>
          <a:p>
            <a:r>
              <a:rPr lang="en-US" dirty="0"/>
              <a:t>Added test for self-intersecting roads (notice, not error, won’t prohibit submission)</a:t>
            </a:r>
          </a:p>
          <a:p>
            <a:r>
              <a:rPr lang="en-US" dirty="0"/>
              <a:t>Fixed issue in Overlapping Road check</a:t>
            </a:r>
          </a:p>
          <a:p>
            <a:r>
              <a:rPr lang="en-US" dirty="0"/>
              <a:t>That’s it!</a:t>
            </a:r>
          </a:p>
        </p:txBody>
      </p:sp>
      <p:pic>
        <p:nvPicPr>
          <p:cNvPr id="4" name="Picture 3">
            <a:extLst>
              <a:ext uri="{FF2B5EF4-FFF2-40B4-BE49-F238E27FC236}">
                <a16:creationId xmlns:a16="http://schemas.microsoft.com/office/drawing/2014/main" id="{41BB51C3-E3F1-7045-B687-3F74311295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16870" y="1"/>
            <a:ext cx="741959" cy="609600"/>
          </a:xfrm>
          <a:prstGeom prst="rect">
            <a:avLst/>
          </a:prstGeom>
        </p:spPr>
      </p:pic>
    </p:spTree>
    <p:extLst>
      <p:ext uri="{BB962C8B-B14F-4D97-AF65-F5344CB8AC3E}">
        <p14:creationId xmlns:p14="http://schemas.microsoft.com/office/powerpoint/2010/main" val="2580533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4"/>
          <p:cNvSpPr txBox="1">
            <a:spLocks noChangeArrowheads="1"/>
          </p:cNvSpPr>
          <p:nvPr/>
        </p:nvSpPr>
        <p:spPr bwMode="auto">
          <a:xfrm>
            <a:off x="173982" y="40838"/>
            <a:ext cx="1405769" cy="64633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3600" dirty="0">
                <a:solidFill>
                  <a:srgbClr val="003366"/>
                </a:solidFill>
                <a:latin typeface="+mj-lt"/>
              </a:rPr>
              <a:t>Events</a:t>
            </a:r>
          </a:p>
        </p:txBody>
      </p:sp>
      <p:sp>
        <p:nvSpPr>
          <p:cNvPr id="9" name="Line 8"/>
          <p:cNvSpPr>
            <a:spLocks noChangeShapeType="1"/>
          </p:cNvSpPr>
          <p:nvPr/>
        </p:nvSpPr>
        <p:spPr bwMode="auto">
          <a:xfrm flipV="1">
            <a:off x="206220" y="649069"/>
            <a:ext cx="8763000" cy="0"/>
          </a:xfrm>
          <a:prstGeom prst="line">
            <a:avLst/>
          </a:prstGeom>
          <a:noFill/>
          <a:ln w="57150" cap="rnd" cmpd="sng">
            <a:solidFill>
              <a:schemeClr val="bg1">
                <a:lumMod val="65000"/>
              </a:schemeClr>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n w="38100" cmpd="sng">
                <a:solidFill>
                  <a:schemeClr val="tx1"/>
                </a:solidFill>
              </a:ln>
            </a:endParaRPr>
          </a:p>
        </p:txBody>
      </p:sp>
      <p:sp>
        <p:nvSpPr>
          <p:cNvPr id="4" name="TextBox 3"/>
          <p:cNvSpPr txBox="1"/>
          <p:nvPr/>
        </p:nvSpPr>
        <p:spPr>
          <a:xfrm>
            <a:off x="173982" y="725268"/>
            <a:ext cx="8893818" cy="1569660"/>
          </a:xfrm>
          <a:prstGeom prst="rect">
            <a:avLst/>
          </a:prstGeom>
          <a:noFill/>
        </p:spPr>
        <p:txBody>
          <a:bodyPr wrap="square" rtlCol="0">
            <a:spAutoFit/>
          </a:bodyPr>
          <a:lstStyle/>
          <a:p>
            <a:r>
              <a:rPr lang="en-US" sz="2400" dirty="0">
                <a:solidFill>
                  <a:srgbClr val="000000"/>
                </a:solidFill>
                <a:ea typeface="Calibri Light" charset="0"/>
                <a:cs typeface="Calibri Light" charset="0"/>
              </a:rPr>
              <a:t>Oklahoma NG911 GIS Committee meeting</a:t>
            </a:r>
          </a:p>
          <a:p>
            <a:endParaRPr lang="en-US" sz="2400" dirty="0">
              <a:solidFill>
                <a:srgbClr val="000000"/>
              </a:solidFill>
              <a:ea typeface="Calibri Light" charset="0"/>
              <a:cs typeface="Calibri Light" charset="0"/>
            </a:endParaRPr>
          </a:p>
          <a:p>
            <a:r>
              <a:rPr lang="en-US" sz="2400" dirty="0">
                <a:solidFill>
                  <a:srgbClr val="000000"/>
                </a:solidFill>
                <a:ea typeface="Calibri Light" charset="0"/>
                <a:cs typeface="Calibri Light" charset="0"/>
              </a:rPr>
              <a:t>Kansas NG911 Admin Day - November 13</a:t>
            </a:r>
          </a:p>
          <a:p>
            <a:pPr marL="800100" lvl="1" indent="-342900">
              <a:buFont typeface="Arial" panose="020B0604020202020204" pitchFamily="34" charset="0"/>
              <a:buChar char="•"/>
            </a:pPr>
            <a:r>
              <a:rPr lang="en-US" sz="2400" dirty="0">
                <a:solidFill>
                  <a:srgbClr val="000000"/>
                </a:solidFill>
                <a:ea typeface="Calibri Light" charset="0"/>
                <a:cs typeface="Calibri Light" charset="0"/>
              </a:rPr>
              <a:t>PSAP Administrators &amp; Operations Managers</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16870" y="1"/>
            <a:ext cx="741959" cy="609600"/>
          </a:xfrm>
          <a:prstGeom prst="rect">
            <a:avLst/>
          </a:prstGeom>
        </p:spPr>
      </p:pic>
    </p:spTree>
    <p:extLst>
      <p:ext uri="{BB962C8B-B14F-4D97-AF65-F5344CB8AC3E}">
        <p14:creationId xmlns:p14="http://schemas.microsoft.com/office/powerpoint/2010/main" val="8439545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NG911 GIS User Group</a:t>
            </a:r>
          </a:p>
        </p:txBody>
      </p:sp>
      <p:sp>
        <p:nvSpPr>
          <p:cNvPr id="3" name="Content Placeholder 2"/>
          <p:cNvSpPr>
            <a:spLocks noGrp="1"/>
          </p:cNvSpPr>
          <p:nvPr>
            <p:ph idx="1"/>
          </p:nvPr>
        </p:nvSpPr>
        <p:spPr/>
        <p:txBody>
          <a:bodyPr>
            <a:normAutofit/>
          </a:bodyPr>
          <a:lstStyle/>
          <a:p>
            <a:pPr marL="0" indent="0" algn="ctr" fontAlgn="base">
              <a:buNone/>
            </a:pPr>
            <a:r>
              <a:rPr lang="en-US" dirty="0"/>
              <a:t>Thank you!</a:t>
            </a:r>
          </a:p>
          <a:p>
            <a:pPr marL="0" indent="0" algn="ctr" fontAlgn="base">
              <a:buNone/>
            </a:pPr>
            <a:endParaRPr lang="en-US" dirty="0"/>
          </a:p>
          <a:p>
            <a:pPr marL="0" indent="0" algn="ctr" fontAlgn="base">
              <a:buNone/>
            </a:pPr>
            <a:r>
              <a:rPr lang="en-US" dirty="0"/>
              <a:t>Kansas 911 Coordinating Council website</a:t>
            </a:r>
          </a:p>
          <a:p>
            <a:pPr marL="0" indent="0" algn="ctr" fontAlgn="base">
              <a:buNone/>
            </a:pPr>
            <a:r>
              <a:rPr lang="en-US" dirty="0">
                <a:hlinkClick r:id="rId3"/>
              </a:rPr>
              <a:t>http://www.kansas911.org/</a:t>
            </a:r>
            <a:endParaRPr lang="en-US" dirty="0"/>
          </a:p>
          <a:p>
            <a:pPr marL="0" indent="0" algn="ctr" fontAlgn="base">
              <a:buNone/>
            </a:pPr>
            <a:endParaRPr lang="en-US" dirty="0"/>
          </a:p>
          <a:p>
            <a:pPr marL="0" indent="0" algn="ctr" fontAlgn="base">
              <a:buNone/>
            </a:pPr>
            <a:r>
              <a:rPr lang="en-US" dirty="0"/>
              <a:t>DASC - Initiatives&gt;NG911</a:t>
            </a:r>
          </a:p>
          <a:p>
            <a:pPr marL="0" indent="0" algn="ctr" fontAlgn="base">
              <a:buNone/>
            </a:pPr>
            <a:r>
              <a:rPr lang="en-US" dirty="0">
                <a:hlinkClick r:id="rId4"/>
              </a:rPr>
              <a:t>http://</a:t>
            </a:r>
            <a:r>
              <a:rPr lang="en-US" dirty="0" err="1">
                <a:hlinkClick r:id="rId4"/>
              </a:rPr>
              <a:t>www.kansasgis.org</a:t>
            </a:r>
            <a:r>
              <a:rPr lang="en-US" dirty="0">
                <a:hlinkClick r:id="rId4"/>
              </a:rPr>
              <a:t>/initiatives/NG911/</a:t>
            </a:r>
            <a:endParaRPr lang="en-US" dirty="0"/>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16870" y="1"/>
            <a:ext cx="741959" cy="609600"/>
          </a:xfrm>
          <a:prstGeom prst="rect">
            <a:avLst/>
          </a:prstGeom>
        </p:spPr>
      </p:pic>
    </p:spTree>
    <p:extLst>
      <p:ext uri="{BB962C8B-B14F-4D97-AF65-F5344CB8AC3E}">
        <p14:creationId xmlns:p14="http://schemas.microsoft.com/office/powerpoint/2010/main" val="11058488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1"/>
          </p:nvPr>
        </p:nvSpPr>
        <p:spPr>
          <a:xfrm>
            <a:off x="457200" y="914400"/>
            <a:ext cx="8153400" cy="5029200"/>
          </a:xfrm>
        </p:spPr>
        <p:txBody>
          <a:bodyPr/>
          <a:lstStyle/>
          <a:p>
            <a:pPr marL="457200" indent="-457200" algn="l">
              <a:buFont typeface="Arial" charset="0"/>
              <a:buChar char="•"/>
            </a:pPr>
            <a:r>
              <a:rPr lang="en-US" dirty="0">
                <a:solidFill>
                  <a:schemeClr val="tx1"/>
                </a:solidFill>
              </a:rPr>
              <a:t>Project Update</a:t>
            </a:r>
          </a:p>
          <a:p>
            <a:pPr marL="457200" indent="-457200" algn="l">
              <a:buFont typeface="Arial" charset="0"/>
              <a:buChar char="•"/>
            </a:pPr>
            <a:r>
              <a:rPr lang="en-US" dirty="0">
                <a:solidFill>
                  <a:schemeClr val="tx1"/>
                </a:solidFill>
              </a:rPr>
              <a:t>NG911 Toolbox Update</a:t>
            </a:r>
          </a:p>
          <a:p>
            <a:pPr marL="457200" indent="-457200" algn="l">
              <a:buFont typeface="Arial" charset="0"/>
              <a:buChar char="•"/>
            </a:pPr>
            <a:endParaRPr lang="en-US" dirty="0">
              <a:solidFill>
                <a:schemeClr val="tx1"/>
              </a:solidFill>
            </a:endParaRPr>
          </a:p>
          <a:p>
            <a:endParaRPr lang="en-US" dirty="0"/>
          </a:p>
        </p:txBody>
      </p:sp>
      <p:sp>
        <p:nvSpPr>
          <p:cNvPr id="4" name="Line 8"/>
          <p:cNvSpPr>
            <a:spLocks noChangeShapeType="1"/>
          </p:cNvSpPr>
          <p:nvPr/>
        </p:nvSpPr>
        <p:spPr bwMode="auto">
          <a:xfrm flipV="1">
            <a:off x="206220" y="649069"/>
            <a:ext cx="8763000" cy="0"/>
          </a:xfrm>
          <a:prstGeom prst="line">
            <a:avLst/>
          </a:prstGeom>
          <a:noFill/>
          <a:ln w="57150" cap="rnd" cmpd="sng">
            <a:solidFill>
              <a:schemeClr val="bg1">
                <a:lumMod val="65000"/>
              </a:schemeClr>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n w="38100" cmpd="sng">
                <a:solidFill>
                  <a:schemeClr val="tx1"/>
                </a:solidFill>
              </a:ln>
            </a:endParaRPr>
          </a:p>
        </p:txBody>
      </p:sp>
      <p:sp>
        <p:nvSpPr>
          <p:cNvPr id="2" name="Rectangle 1"/>
          <p:cNvSpPr/>
          <p:nvPr/>
        </p:nvSpPr>
        <p:spPr>
          <a:xfrm>
            <a:off x="228600" y="0"/>
            <a:ext cx="1601208" cy="646331"/>
          </a:xfrm>
          <a:prstGeom prst="rect">
            <a:avLst/>
          </a:prstGeom>
        </p:spPr>
        <p:txBody>
          <a:bodyPr wrap="none">
            <a:spAutoFit/>
          </a:bodyPr>
          <a:lstStyle/>
          <a:p>
            <a:r>
              <a:rPr lang="en-US" sz="3600" dirty="0">
                <a:solidFill>
                  <a:srgbClr val="003366"/>
                </a:solidFill>
                <a:latin typeface="+mj-lt"/>
              </a:rPr>
              <a:t>Agenda</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16870" y="1"/>
            <a:ext cx="741959" cy="609600"/>
          </a:xfrm>
          <a:prstGeom prst="rect">
            <a:avLst/>
          </a:prstGeom>
        </p:spPr>
      </p:pic>
    </p:spTree>
    <p:extLst>
      <p:ext uri="{BB962C8B-B14F-4D97-AF65-F5344CB8AC3E}">
        <p14:creationId xmlns:p14="http://schemas.microsoft.com/office/powerpoint/2010/main" val="14414713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4"/>
          <p:cNvSpPr txBox="1">
            <a:spLocks noChangeArrowheads="1"/>
          </p:cNvSpPr>
          <p:nvPr/>
        </p:nvSpPr>
        <p:spPr bwMode="auto">
          <a:xfrm>
            <a:off x="206220" y="39469"/>
            <a:ext cx="4385496" cy="64633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3600" dirty="0">
                <a:solidFill>
                  <a:srgbClr val="003366"/>
                </a:solidFill>
                <a:latin typeface="+mj-lt"/>
              </a:rPr>
              <a:t>NG911 Project Update</a:t>
            </a:r>
          </a:p>
        </p:txBody>
      </p:sp>
      <p:sp>
        <p:nvSpPr>
          <p:cNvPr id="9" name="Line 8"/>
          <p:cNvSpPr>
            <a:spLocks noChangeShapeType="1"/>
          </p:cNvSpPr>
          <p:nvPr/>
        </p:nvSpPr>
        <p:spPr bwMode="auto">
          <a:xfrm flipV="1">
            <a:off x="206220" y="649069"/>
            <a:ext cx="8763000" cy="0"/>
          </a:xfrm>
          <a:prstGeom prst="line">
            <a:avLst/>
          </a:prstGeom>
          <a:noFill/>
          <a:ln w="57150" cap="rnd" cmpd="sng">
            <a:solidFill>
              <a:schemeClr val="bg1">
                <a:lumMod val="65000"/>
              </a:schemeClr>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n w="38100" cmpd="sng">
                <a:solidFill>
                  <a:schemeClr val="tx1"/>
                </a:solidFill>
              </a:ln>
            </a:endParaRPr>
          </a:p>
        </p:txBody>
      </p:sp>
      <p:sp>
        <p:nvSpPr>
          <p:cNvPr id="4" name="TextBox 3"/>
          <p:cNvSpPr txBox="1"/>
          <p:nvPr/>
        </p:nvSpPr>
        <p:spPr>
          <a:xfrm>
            <a:off x="179843" y="856357"/>
            <a:ext cx="8714644" cy="4401205"/>
          </a:xfrm>
          <a:prstGeom prst="rect">
            <a:avLst/>
          </a:prstGeom>
          <a:noFill/>
        </p:spPr>
        <p:txBody>
          <a:bodyPr wrap="square" rtlCol="0">
            <a:spAutoFit/>
          </a:bodyPr>
          <a:lstStyle/>
          <a:p>
            <a:pPr fontAlgn="base"/>
            <a:r>
              <a:rPr lang="en-US" sz="2000" i="1" dirty="0"/>
              <a:t>Reminder - 2019 Q4 GIS data submission deadline - December 31, 2019</a:t>
            </a:r>
          </a:p>
          <a:p>
            <a:pPr fontAlgn="base"/>
            <a:endParaRPr lang="en-US" sz="2000" dirty="0"/>
          </a:p>
          <a:p>
            <a:pPr fontAlgn="base"/>
            <a:endParaRPr lang="en-US" sz="2000" dirty="0"/>
          </a:p>
          <a:p>
            <a:pPr fontAlgn="base"/>
            <a:endParaRPr lang="en-US" sz="2000" dirty="0"/>
          </a:p>
          <a:p>
            <a:pPr fontAlgn="base"/>
            <a:r>
              <a:rPr lang="en-US" sz="2000" dirty="0" err="1"/>
              <a:t>RapidDeploy</a:t>
            </a:r>
            <a:r>
              <a:rPr lang="en-US" sz="2000" dirty="0"/>
              <a:t> -</a:t>
            </a:r>
          </a:p>
          <a:p>
            <a:pPr marL="742950" lvl="1" indent="-285750" fontAlgn="base">
              <a:buFont typeface="Arial" panose="020B0604020202020204" pitchFamily="34" charset="0"/>
              <a:buChar char="•"/>
            </a:pPr>
            <a:r>
              <a:rPr lang="en-US" sz="2000" dirty="0"/>
              <a:t>Mapping software - </a:t>
            </a:r>
            <a:r>
              <a:rPr lang="en-US" sz="2000" b="1" dirty="0"/>
              <a:t>Radius Plus </a:t>
            </a:r>
            <a:r>
              <a:rPr lang="en-US" sz="2000" dirty="0"/>
              <a:t>will replace Vesta Locate</a:t>
            </a:r>
          </a:p>
          <a:p>
            <a:pPr marL="742950" lvl="1" indent="-285750" fontAlgn="base">
              <a:buFont typeface="Arial" panose="020B0604020202020204" pitchFamily="34" charset="0"/>
              <a:buChar char="•"/>
            </a:pPr>
            <a:r>
              <a:rPr lang="en-US" sz="2000" dirty="0"/>
              <a:t>Cloud based platform</a:t>
            </a:r>
          </a:p>
          <a:p>
            <a:pPr marL="742950" lvl="1" indent="-285750" fontAlgn="base">
              <a:buFont typeface="Arial" panose="020B0604020202020204" pitchFamily="34" charset="0"/>
              <a:buChar char="•"/>
            </a:pPr>
            <a:r>
              <a:rPr lang="en-US" sz="2000" dirty="0"/>
              <a:t>Developing Kansas architecture to support </a:t>
            </a:r>
            <a:r>
              <a:rPr lang="en-US" sz="2000" dirty="0" err="1"/>
              <a:t>RapidDeploy</a:t>
            </a:r>
            <a:endParaRPr lang="en-US" sz="2000" dirty="0"/>
          </a:p>
          <a:p>
            <a:pPr marL="742950" lvl="1" indent="-285750" fontAlgn="base">
              <a:buFont typeface="Arial" panose="020B0604020202020204" pitchFamily="34" charset="0"/>
              <a:buChar char="•"/>
            </a:pPr>
            <a:r>
              <a:rPr lang="en-US" sz="2000" dirty="0"/>
              <a:t>Pilot testing underway</a:t>
            </a:r>
          </a:p>
          <a:p>
            <a:pPr marL="742950" lvl="1" indent="-285750" fontAlgn="base">
              <a:buFont typeface="Arial" panose="020B0604020202020204" pitchFamily="34" charset="0"/>
              <a:buChar char="•"/>
            </a:pPr>
            <a:r>
              <a:rPr lang="en-US" sz="2000" dirty="0"/>
              <a:t>Begin PSAP deployment early 2020 - schedule TBD</a:t>
            </a:r>
          </a:p>
          <a:p>
            <a:pPr marL="742950" lvl="1" indent="-285750" fontAlgn="base">
              <a:buFont typeface="Arial" panose="020B0604020202020204" pitchFamily="34" charset="0"/>
              <a:buChar char="•"/>
            </a:pPr>
            <a:r>
              <a:rPr lang="en-US" sz="2000" dirty="0"/>
              <a:t>Start with standardized Kansas map data</a:t>
            </a:r>
          </a:p>
          <a:p>
            <a:pPr marL="742950" lvl="1" indent="-285750" fontAlgn="base">
              <a:buFont typeface="Arial" panose="020B0604020202020204" pitchFamily="34" charset="0"/>
              <a:buChar char="•"/>
            </a:pPr>
            <a:r>
              <a:rPr lang="en-US" sz="2000" dirty="0"/>
              <a:t>Eventually, PSAPs will be able to add their own data</a:t>
            </a:r>
          </a:p>
          <a:p>
            <a:pPr lvl="1" fontAlgn="base"/>
            <a:endParaRPr lang="en-US" sz="2000" dirty="0"/>
          </a:p>
          <a:p>
            <a:pPr lvl="1" fontAlgn="base"/>
            <a:endParaRPr lang="en-US" sz="2000"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16870" y="1"/>
            <a:ext cx="741959" cy="609600"/>
          </a:xfrm>
          <a:prstGeom prst="rect">
            <a:avLst/>
          </a:prstGeom>
        </p:spPr>
      </p:pic>
      <p:pic>
        <p:nvPicPr>
          <p:cNvPr id="2" name="Picture 1">
            <a:extLst>
              <a:ext uri="{FF2B5EF4-FFF2-40B4-BE49-F238E27FC236}">
                <a16:creationId xmlns:a16="http://schemas.microsoft.com/office/drawing/2014/main" id="{16DC007C-98B8-9947-8B88-2CC9DBE0C383}"/>
              </a:ext>
            </a:extLst>
          </p:cNvPr>
          <p:cNvPicPr>
            <a:picLocks noChangeAspect="1"/>
          </p:cNvPicPr>
          <p:nvPr/>
        </p:nvPicPr>
        <p:blipFill>
          <a:blip r:embed="rId3"/>
          <a:stretch>
            <a:fillRect/>
          </a:stretch>
        </p:blipFill>
        <p:spPr>
          <a:xfrm>
            <a:off x="5138351" y="1447800"/>
            <a:ext cx="2916195" cy="914400"/>
          </a:xfrm>
          <a:prstGeom prst="rect">
            <a:avLst/>
          </a:prstGeom>
        </p:spPr>
      </p:pic>
    </p:spTree>
    <p:extLst>
      <p:ext uri="{BB962C8B-B14F-4D97-AF65-F5344CB8AC3E}">
        <p14:creationId xmlns:p14="http://schemas.microsoft.com/office/powerpoint/2010/main" val="7615899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4"/>
          <p:cNvSpPr txBox="1">
            <a:spLocks noChangeArrowheads="1"/>
          </p:cNvSpPr>
          <p:nvPr/>
        </p:nvSpPr>
        <p:spPr bwMode="auto">
          <a:xfrm>
            <a:off x="206220" y="39469"/>
            <a:ext cx="4385496" cy="64633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3600" dirty="0">
                <a:solidFill>
                  <a:srgbClr val="003366"/>
                </a:solidFill>
                <a:latin typeface="+mj-lt"/>
              </a:rPr>
              <a:t>NG911 Project Update</a:t>
            </a:r>
          </a:p>
        </p:txBody>
      </p:sp>
      <p:sp>
        <p:nvSpPr>
          <p:cNvPr id="9" name="Line 8"/>
          <p:cNvSpPr>
            <a:spLocks noChangeShapeType="1"/>
          </p:cNvSpPr>
          <p:nvPr/>
        </p:nvSpPr>
        <p:spPr bwMode="auto">
          <a:xfrm flipV="1">
            <a:off x="206220" y="649069"/>
            <a:ext cx="8763000" cy="0"/>
          </a:xfrm>
          <a:prstGeom prst="line">
            <a:avLst/>
          </a:prstGeom>
          <a:noFill/>
          <a:ln w="57150" cap="rnd" cmpd="sng">
            <a:solidFill>
              <a:schemeClr val="bg1">
                <a:lumMod val="65000"/>
              </a:schemeClr>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n w="38100" cmpd="sng">
                <a:solidFill>
                  <a:schemeClr val="tx1"/>
                </a:solidFill>
              </a:ln>
            </a:endParaRPr>
          </a:p>
        </p:txBody>
      </p:sp>
      <p:sp>
        <p:nvSpPr>
          <p:cNvPr id="4" name="TextBox 3"/>
          <p:cNvSpPr txBox="1"/>
          <p:nvPr/>
        </p:nvSpPr>
        <p:spPr>
          <a:xfrm>
            <a:off x="179843" y="856357"/>
            <a:ext cx="8714644" cy="3231654"/>
          </a:xfrm>
          <a:prstGeom prst="rect">
            <a:avLst/>
          </a:prstGeom>
          <a:noFill/>
        </p:spPr>
        <p:txBody>
          <a:bodyPr wrap="square" rtlCol="0">
            <a:spAutoFit/>
          </a:bodyPr>
          <a:lstStyle/>
          <a:p>
            <a:pPr fontAlgn="base"/>
            <a:r>
              <a:rPr lang="en-US" sz="2400" dirty="0"/>
              <a:t>All PSAPs on the Hosted Solution have converted to </a:t>
            </a:r>
            <a:r>
              <a:rPr lang="en-US" sz="2400" dirty="0" err="1"/>
              <a:t>geoMSAG</a:t>
            </a:r>
            <a:endParaRPr lang="en-US" sz="2400" dirty="0"/>
          </a:p>
          <a:p>
            <a:pPr fontAlgn="base"/>
            <a:endParaRPr lang="en-US" sz="2400" i="1" dirty="0"/>
          </a:p>
          <a:p>
            <a:pPr fontAlgn="base"/>
            <a:r>
              <a:rPr lang="en-US" sz="2400" dirty="0"/>
              <a:t>Geospatial Call Routing is coming, awaiting call handling software update</a:t>
            </a:r>
          </a:p>
          <a:p>
            <a:pPr fontAlgn="base"/>
            <a:endParaRPr lang="en-US" sz="2400" dirty="0"/>
          </a:p>
          <a:p>
            <a:pPr fontAlgn="base"/>
            <a:r>
              <a:rPr lang="en-US" sz="2400" dirty="0"/>
              <a:t>ESB edge matching</a:t>
            </a:r>
          </a:p>
          <a:p>
            <a:pPr fontAlgn="base"/>
            <a:endParaRPr lang="en-US" sz="2000" dirty="0"/>
          </a:p>
          <a:p>
            <a:pPr lvl="1" fontAlgn="base"/>
            <a:endParaRPr lang="en-US" sz="2000" dirty="0"/>
          </a:p>
          <a:p>
            <a:pPr lvl="1" fontAlgn="base"/>
            <a:endParaRPr lang="en-US" sz="2000"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16870" y="1"/>
            <a:ext cx="741959" cy="609600"/>
          </a:xfrm>
          <a:prstGeom prst="rect">
            <a:avLst/>
          </a:prstGeom>
        </p:spPr>
      </p:pic>
    </p:spTree>
    <p:extLst>
      <p:ext uri="{BB962C8B-B14F-4D97-AF65-F5344CB8AC3E}">
        <p14:creationId xmlns:p14="http://schemas.microsoft.com/office/powerpoint/2010/main" val="11073726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4"/>
          <p:cNvSpPr txBox="1">
            <a:spLocks noChangeArrowheads="1"/>
          </p:cNvSpPr>
          <p:nvPr/>
        </p:nvSpPr>
        <p:spPr bwMode="auto">
          <a:xfrm>
            <a:off x="206220" y="39469"/>
            <a:ext cx="4794069" cy="64633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3600" dirty="0">
                <a:solidFill>
                  <a:srgbClr val="003366"/>
                </a:solidFill>
                <a:latin typeface="+mj-lt"/>
              </a:rPr>
              <a:t>NG911 GIS Data Request</a:t>
            </a:r>
          </a:p>
        </p:txBody>
      </p:sp>
      <p:sp>
        <p:nvSpPr>
          <p:cNvPr id="9" name="Line 8"/>
          <p:cNvSpPr>
            <a:spLocks noChangeShapeType="1"/>
          </p:cNvSpPr>
          <p:nvPr/>
        </p:nvSpPr>
        <p:spPr bwMode="auto">
          <a:xfrm flipV="1">
            <a:off x="206220" y="649069"/>
            <a:ext cx="8763000" cy="0"/>
          </a:xfrm>
          <a:prstGeom prst="line">
            <a:avLst/>
          </a:prstGeom>
          <a:noFill/>
          <a:ln w="57150" cap="rnd" cmpd="sng">
            <a:solidFill>
              <a:schemeClr val="bg1">
                <a:lumMod val="65000"/>
              </a:schemeClr>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n w="38100" cmpd="sng">
                <a:solidFill>
                  <a:schemeClr val="tx1"/>
                </a:solidFill>
              </a:ln>
            </a:endParaRPr>
          </a:p>
        </p:txBody>
      </p:sp>
      <p:sp>
        <p:nvSpPr>
          <p:cNvPr id="4" name="TextBox 3"/>
          <p:cNvSpPr txBox="1"/>
          <p:nvPr/>
        </p:nvSpPr>
        <p:spPr>
          <a:xfrm>
            <a:off x="179843" y="856357"/>
            <a:ext cx="8714644" cy="2339102"/>
          </a:xfrm>
          <a:prstGeom prst="rect">
            <a:avLst/>
          </a:prstGeom>
          <a:noFill/>
        </p:spPr>
        <p:txBody>
          <a:bodyPr wrap="square" rtlCol="0">
            <a:spAutoFit/>
          </a:bodyPr>
          <a:lstStyle/>
          <a:p>
            <a:r>
              <a:rPr lang="en-US" sz="3200" dirty="0"/>
              <a:t>New - Google Geo Data Upload</a:t>
            </a:r>
            <a:endParaRPr lang="en-US" sz="3200" dirty="0">
              <a:hlinkClick r:id="rId2"/>
            </a:endParaRPr>
          </a:p>
          <a:p>
            <a:endParaRPr lang="en-US" sz="3200" dirty="0">
              <a:hlinkClick r:id="rId2"/>
            </a:endParaRPr>
          </a:p>
          <a:p>
            <a:r>
              <a:rPr lang="en-US" sz="3200" dirty="0">
                <a:hlinkClick r:id="rId2"/>
              </a:rPr>
              <a:t>https://support.google.com/mapcontentpartners/answer/9359574?hl=en</a:t>
            </a:r>
            <a:endParaRPr lang="en-US" sz="2000" dirty="0"/>
          </a:p>
          <a:p>
            <a:pPr lvl="1" fontAlgn="base"/>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16870" y="1"/>
            <a:ext cx="741959" cy="609600"/>
          </a:xfrm>
          <a:prstGeom prst="rect">
            <a:avLst/>
          </a:prstGeom>
        </p:spPr>
      </p:pic>
    </p:spTree>
    <p:extLst>
      <p:ext uri="{BB962C8B-B14F-4D97-AF65-F5344CB8AC3E}">
        <p14:creationId xmlns:p14="http://schemas.microsoft.com/office/powerpoint/2010/main" val="37982289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4"/>
          <p:cNvSpPr txBox="1">
            <a:spLocks noChangeArrowheads="1"/>
          </p:cNvSpPr>
          <p:nvPr/>
        </p:nvSpPr>
        <p:spPr bwMode="auto">
          <a:xfrm>
            <a:off x="206220" y="39469"/>
            <a:ext cx="4794069" cy="64633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3600" dirty="0">
                <a:solidFill>
                  <a:srgbClr val="003366"/>
                </a:solidFill>
                <a:latin typeface="+mj-lt"/>
              </a:rPr>
              <a:t>NG911 GIS Data Request</a:t>
            </a:r>
          </a:p>
        </p:txBody>
      </p:sp>
      <p:sp>
        <p:nvSpPr>
          <p:cNvPr id="9" name="Line 8"/>
          <p:cNvSpPr>
            <a:spLocks noChangeShapeType="1"/>
          </p:cNvSpPr>
          <p:nvPr/>
        </p:nvSpPr>
        <p:spPr bwMode="auto">
          <a:xfrm flipV="1">
            <a:off x="206220" y="649069"/>
            <a:ext cx="8763000" cy="0"/>
          </a:xfrm>
          <a:prstGeom prst="line">
            <a:avLst/>
          </a:prstGeom>
          <a:noFill/>
          <a:ln w="57150" cap="rnd" cmpd="sng">
            <a:solidFill>
              <a:schemeClr val="bg1">
                <a:lumMod val="65000"/>
              </a:schemeClr>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n w="38100" cmpd="sng">
                <a:solidFill>
                  <a:schemeClr val="tx1"/>
                </a:solidFill>
              </a:ln>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16870" y="1"/>
            <a:ext cx="741959" cy="609600"/>
          </a:xfrm>
          <a:prstGeom prst="rect">
            <a:avLst/>
          </a:prstGeom>
        </p:spPr>
      </p:pic>
      <p:pic>
        <p:nvPicPr>
          <p:cNvPr id="2" name="Picture 1">
            <a:extLst>
              <a:ext uri="{FF2B5EF4-FFF2-40B4-BE49-F238E27FC236}">
                <a16:creationId xmlns:a16="http://schemas.microsoft.com/office/drawing/2014/main" id="{61E928C7-F05B-094D-ABC2-29D86EFD4B6E}"/>
              </a:ext>
            </a:extLst>
          </p:cNvPr>
          <p:cNvPicPr>
            <a:picLocks noChangeAspect="1"/>
          </p:cNvPicPr>
          <p:nvPr/>
        </p:nvPicPr>
        <p:blipFill>
          <a:blip r:embed="rId3"/>
          <a:stretch>
            <a:fillRect/>
          </a:stretch>
        </p:blipFill>
        <p:spPr>
          <a:xfrm>
            <a:off x="627728" y="725268"/>
            <a:ext cx="7790145" cy="6056532"/>
          </a:xfrm>
          <a:prstGeom prst="rect">
            <a:avLst/>
          </a:prstGeom>
        </p:spPr>
      </p:pic>
    </p:spTree>
    <p:extLst>
      <p:ext uri="{BB962C8B-B14F-4D97-AF65-F5344CB8AC3E}">
        <p14:creationId xmlns:p14="http://schemas.microsoft.com/office/powerpoint/2010/main" val="19965416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4"/>
          <p:cNvSpPr txBox="1">
            <a:spLocks noChangeArrowheads="1"/>
          </p:cNvSpPr>
          <p:nvPr/>
        </p:nvSpPr>
        <p:spPr bwMode="auto">
          <a:xfrm>
            <a:off x="206220" y="39469"/>
            <a:ext cx="4794069" cy="64633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3600" dirty="0">
                <a:solidFill>
                  <a:srgbClr val="003366"/>
                </a:solidFill>
                <a:latin typeface="+mj-lt"/>
              </a:rPr>
              <a:t>NG911 GIS Data Request</a:t>
            </a:r>
          </a:p>
        </p:txBody>
      </p:sp>
      <p:sp>
        <p:nvSpPr>
          <p:cNvPr id="9" name="Line 8"/>
          <p:cNvSpPr>
            <a:spLocks noChangeShapeType="1"/>
          </p:cNvSpPr>
          <p:nvPr/>
        </p:nvSpPr>
        <p:spPr bwMode="auto">
          <a:xfrm flipV="1">
            <a:off x="206220" y="649069"/>
            <a:ext cx="8763000" cy="0"/>
          </a:xfrm>
          <a:prstGeom prst="line">
            <a:avLst/>
          </a:prstGeom>
          <a:noFill/>
          <a:ln w="57150" cap="rnd" cmpd="sng">
            <a:solidFill>
              <a:schemeClr val="bg1">
                <a:lumMod val="65000"/>
              </a:schemeClr>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n w="38100" cmpd="sng">
                <a:solidFill>
                  <a:schemeClr val="tx1"/>
                </a:solidFill>
              </a:ln>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16870" y="1"/>
            <a:ext cx="741959" cy="609600"/>
          </a:xfrm>
          <a:prstGeom prst="rect">
            <a:avLst/>
          </a:prstGeom>
        </p:spPr>
      </p:pic>
      <p:pic>
        <p:nvPicPr>
          <p:cNvPr id="2" name="Picture 1">
            <a:extLst>
              <a:ext uri="{FF2B5EF4-FFF2-40B4-BE49-F238E27FC236}">
                <a16:creationId xmlns:a16="http://schemas.microsoft.com/office/drawing/2014/main" id="{CC3522DF-24A4-B84A-9710-57E0EDD3D5C4}"/>
              </a:ext>
            </a:extLst>
          </p:cNvPr>
          <p:cNvPicPr>
            <a:picLocks noChangeAspect="1"/>
          </p:cNvPicPr>
          <p:nvPr/>
        </p:nvPicPr>
        <p:blipFill>
          <a:blip r:embed="rId3"/>
          <a:stretch>
            <a:fillRect/>
          </a:stretch>
        </p:blipFill>
        <p:spPr>
          <a:xfrm>
            <a:off x="914400" y="725268"/>
            <a:ext cx="7476229" cy="6104346"/>
          </a:xfrm>
          <a:prstGeom prst="rect">
            <a:avLst/>
          </a:prstGeom>
        </p:spPr>
      </p:pic>
    </p:spTree>
    <p:extLst>
      <p:ext uri="{BB962C8B-B14F-4D97-AF65-F5344CB8AC3E}">
        <p14:creationId xmlns:p14="http://schemas.microsoft.com/office/powerpoint/2010/main" val="12247563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4"/>
          <p:cNvSpPr txBox="1">
            <a:spLocks noChangeArrowheads="1"/>
          </p:cNvSpPr>
          <p:nvPr/>
        </p:nvSpPr>
        <p:spPr bwMode="auto">
          <a:xfrm>
            <a:off x="206220" y="39469"/>
            <a:ext cx="4582280" cy="64633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3600" dirty="0">
                <a:solidFill>
                  <a:srgbClr val="003366"/>
                </a:solidFill>
                <a:latin typeface="+mj-lt"/>
              </a:rPr>
              <a:t>NG911 Imagery Update</a:t>
            </a:r>
          </a:p>
        </p:txBody>
      </p:sp>
      <p:sp>
        <p:nvSpPr>
          <p:cNvPr id="9" name="Line 8"/>
          <p:cNvSpPr>
            <a:spLocks noChangeShapeType="1"/>
          </p:cNvSpPr>
          <p:nvPr/>
        </p:nvSpPr>
        <p:spPr bwMode="auto">
          <a:xfrm flipV="1">
            <a:off x="206220" y="649069"/>
            <a:ext cx="8763000" cy="0"/>
          </a:xfrm>
          <a:prstGeom prst="line">
            <a:avLst/>
          </a:prstGeom>
          <a:noFill/>
          <a:ln w="57150" cap="rnd" cmpd="sng">
            <a:solidFill>
              <a:schemeClr val="bg1">
                <a:lumMod val="65000"/>
              </a:schemeClr>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n w="38100" cmpd="sng">
                <a:solidFill>
                  <a:schemeClr val="tx1"/>
                </a:solidFill>
              </a:ln>
            </a:endParaRPr>
          </a:p>
        </p:txBody>
      </p:sp>
      <p:sp>
        <p:nvSpPr>
          <p:cNvPr id="4" name="TextBox 3"/>
          <p:cNvSpPr txBox="1"/>
          <p:nvPr/>
        </p:nvSpPr>
        <p:spPr>
          <a:xfrm>
            <a:off x="230398" y="725268"/>
            <a:ext cx="8714644" cy="3170099"/>
          </a:xfrm>
          <a:prstGeom prst="rect">
            <a:avLst/>
          </a:prstGeom>
          <a:noFill/>
        </p:spPr>
        <p:txBody>
          <a:bodyPr wrap="square" rtlCol="0">
            <a:spAutoFit/>
          </a:bodyPr>
          <a:lstStyle/>
          <a:p>
            <a:r>
              <a:rPr lang="en-US" sz="2000" dirty="0">
                <a:solidFill>
                  <a:srgbClr val="000000"/>
                </a:solidFill>
                <a:ea typeface="Calibri Light" charset="0"/>
                <a:cs typeface="Calibri Light" charset="0"/>
              </a:rPr>
              <a:t>2018 NG911 imagery</a:t>
            </a:r>
          </a:p>
          <a:p>
            <a:pPr marL="742950" lvl="1" indent="-285750">
              <a:buFont typeface="Arial" panose="020B0604020202020204" pitchFamily="34" charset="0"/>
              <a:buChar char="•"/>
            </a:pPr>
            <a:r>
              <a:rPr lang="en-US" sz="2000" dirty="0">
                <a:solidFill>
                  <a:srgbClr val="000000"/>
                </a:solidFill>
                <a:ea typeface="Calibri Light" charset="0"/>
                <a:cs typeface="Calibri Light" charset="0"/>
              </a:rPr>
              <a:t>Licensed product</a:t>
            </a:r>
          </a:p>
          <a:p>
            <a:pPr marL="742950" lvl="1" indent="-285750">
              <a:buFont typeface="Arial" panose="020B0604020202020204" pitchFamily="34" charset="0"/>
              <a:buChar char="•"/>
            </a:pPr>
            <a:r>
              <a:rPr lang="en-US" sz="2000" dirty="0">
                <a:solidFill>
                  <a:srgbClr val="000000"/>
                </a:solidFill>
                <a:ea typeface="Calibri Light" charset="0"/>
                <a:cs typeface="Calibri Light" charset="0"/>
              </a:rPr>
              <a:t>New imagery?  submit a data request</a:t>
            </a:r>
          </a:p>
          <a:p>
            <a:pPr lvl="1"/>
            <a:endParaRPr lang="en-US" sz="2000" dirty="0">
              <a:solidFill>
                <a:srgbClr val="000000"/>
              </a:solidFill>
              <a:ea typeface="Calibri Light" charset="0"/>
              <a:cs typeface="Calibri Light" charset="0"/>
            </a:endParaRPr>
          </a:p>
          <a:p>
            <a:r>
              <a:rPr lang="en-US" sz="2000" dirty="0">
                <a:solidFill>
                  <a:srgbClr val="000000"/>
                </a:solidFill>
                <a:ea typeface="Calibri Light" charset="0"/>
                <a:cs typeface="Calibri Light" charset="0"/>
              </a:rPr>
              <a:t>2014 NG911 Imagery publicly available through DASC data catalog</a:t>
            </a:r>
          </a:p>
          <a:p>
            <a:endParaRPr lang="en-US" sz="2000" dirty="0">
              <a:solidFill>
                <a:srgbClr val="000000"/>
              </a:solidFill>
              <a:ea typeface="Calibri Light" charset="0"/>
              <a:cs typeface="Calibri Light" charset="0"/>
            </a:endParaRPr>
          </a:p>
          <a:p>
            <a:r>
              <a:rPr lang="en-US" sz="2000" dirty="0">
                <a:solidFill>
                  <a:srgbClr val="000000"/>
                </a:solidFill>
                <a:ea typeface="Calibri Light" charset="0"/>
                <a:cs typeface="Calibri Light" charset="0"/>
              </a:rPr>
              <a:t>Local Imagery Buy Up</a:t>
            </a:r>
          </a:p>
          <a:p>
            <a:pPr marL="800100" lvl="1" indent="-342900">
              <a:buFont typeface="Arial" charset="0"/>
              <a:buChar char="•"/>
            </a:pPr>
            <a:r>
              <a:rPr lang="en-US" sz="2000" dirty="0">
                <a:solidFill>
                  <a:srgbClr val="000000"/>
                </a:solidFill>
                <a:ea typeface="Calibri Light" charset="0"/>
                <a:cs typeface="Calibri Light" charset="0"/>
              </a:rPr>
              <a:t>Still available for 2020 flying season</a:t>
            </a:r>
          </a:p>
          <a:p>
            <a:pPr marL="800100" lvl="1" indent="-342900">
              <a:buFont typeface="Arial" charset="0"/>
              <a:buChar char="•"/>
            </a:pPr>
            <a:r>
              <a:rPr lang="en-US" sz="2000" dirty="0">
                <a:solidFill>
                  <a:srgbClr val="000000"/>
                </a:solidFill>
                <a:ea typeface="Calibri Light" charset="0"/>
                <a:cs typeface="Calibri Light" charset="0"/>
              </a:rPr>
              <a:t>For more information and pricing</a:t>
            </a:r>
          </a:p>
          <a:p>
            <a:pPr marL="1257300" lvl="2" indent="-342900">
              <a:buFont typeface="Courier New" charset="0"/>
              <a:buChar char="o"/>
            </a:pPr>
            <a:r>
              <a:rPr lang="en-US" sz="2000" dirty="0">
                <a:solidFill>
                  <a:srgbClr val="000000"/>
                </a:solidFill>
                <a:ea typeface="Calibri Light" charset="0"/>
                <a:cs typeface="Calibri Light" charset="0"/>
              </a:rPr>
              <a:t>contact Tim </a:t>
            </a:r>
            <a:r>
              <a:rPr lang="en-US" sz="2000" dirty="0" err="1">
                <a:solidFill>
                  <a:srgbClr val="000000"/>
                </a:solidFill>
                <a:ea typeface="Calibri Light" charset="0"/>
                <a:cs typeface="Calibri Light" charset="0"/>
              </a:rPr>
              <a:t>Donze</a:t>
            </a:r>
            <a:r>
              <a:rPr lang="en-US" sz="2000" dirty="0">
                <a:solidFill>
                  <a:srgbClr val="000000"/>
                </a:solidFill>
                <a:ea typeface="Calibri Light" charset="0"/>
                <a:cs typeface="Calibri Light" charset="0"/>
              </a:rPr>
              <a:t>, </a:t>
            </a:r>
            <a:r>
              <a:rPr lang="en-US" sz="2000" dirty="0" err="1">
                <a:solidFill>
                  <a:srgbClr val="000000"/>
                </a:solidFill>
                <a:ea typeface="Calibri Light" charset="0"/>
                <a:cs typeface="Calibri Light" charset="0"/>
              </a:rPr>
              <a:t>Surdex</a:t>
            </a:r>
            <a:r>
              <a:rPr lang="en-US" sz="2000" dirty="0">
                <a:solidFill>
                  <a:srgbClr val="000000"/>
                </a:solidFill>
                <a:ea typeface="Calibri Light" charset="0"/>
                <a:cs typeface="Calibri Light" charset="0"/>
              </a:rPr>
              <a:t> - </a:t>
            </a:r>
            <a:r>
              <a:rPr lang="en-US" sz="2000" dirty="0">
                <a:solidFill>
                  <a:srgbClr val="000000"/>
                </a:solidFill>
                <a:ea typeface="Calibri Light" charset="0"/>
                <a:cs typeface="Calibri Light" charset="0"/>
                <a:hlinkClick r:id="rId2"/>
              </a:rPr>
              <a:t>TimD@SURDEX.COM</a:t>
            </a:r>
            <a:endParaRPr lang="en-US" sz="2000" dirty="0">
              <a:solidFill>
                <a:srgbClr val="000000"/>
              </a:solidFill>
              <a:ea typeface="Calibri Light" charset="0"/>
              <a:cs typeface="Calibri Light" charset="0"/>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16870" y="1"/>
            <a:ext cx="741959" cy="609600"/>
          </a:xfrm>
          <a:prstGeom prst="rect">
            <a:avLst/>
          </a:prstGeom>
        </p:spPr>
      </p:pic>
    </p:spTree>
    <p:extLst>
      <p:ext uri="{BB962C8B-B14F-4D97-AF65-F5344CB8AC3E}">
        <p14:creationId xmlns:p14="http://schemas.microsoft.com/office/powerpoint/2010/main" val="16602983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err="1"/>
              <a:t>GeoMSAG</a:t>
            </a:r>
            <a:r>
              <a:rPr lang="en-US" dirty="0"/>
              <a:t> and Geospatial Call Routing Update</a:t>
            </a:r>
          </a:p>
        </p:txBody>
      </p:sp>
      <p:sp>
        <p:nvSpPr>
          <p:cNvPr id="3" name="Subtitle 2"/>
          <p:cNvSpPr>
            <a:spLocks noGrp="1"/>
          </p:cNvSpPr>
          <p:nvPr>
            <p:ph type="subTitle" idx="1"/>
          </p:nvPr>
        </p:nvSpPr>
        <p:spPr/>
        <p:txBody>
          <a:bodyPr/>
          <a:lstStyle/>
          <a:p>
            <a:endParaRPr lang="en-US"/>
          </a:p>
        </p:txBody>
      </p:sp>
      <p:pic>
        <p:nvPicPr>
          <p:cNvPr id="4" name="Picture 3">
            <a:extLst>
              <a:ext uri="{FF2B5EF4-FFF2-40B4-BE49-F238E27FC236}">
                <a16:creationId xmlns:a16="http://schemas.microsoft.com/office/drawing/2014/main" id="{94FD9C63-91F1-0145-8993-4FF2F25DC8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16870" y="76200"/>
            <a:ext cx="741959" cy="609600"/>
          </a:xfrm>
          <a:prstGeom prst="rect">
            <a:avLst/>
          </a:prstGeom>
        </p:spPr>
      </p:pic>
    </p:spTree>
    <p:extLst>
      <p:ext uri="{BB962C8B-B14F-4D97-AF65-F5344CB8AC3E}">
        <p14:creationId xmlns:p14="http://schemas.microsoft.com/office/powerpoint/2010/main" val="24359718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20680</TotalTime>
  <Words>595</Words>
  <Application>Microsoft Macintosh PowerPoint</Application>
  <PresentationFormat>On-screen Show (4:3)</PresentationFormat>
  <Paragraphs>101</Paragraphs>
  <Slides>18</Slides>
  <Notes>1</Notes>
  <HiddenSlides>6</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18</vt:i4>
      </vt:variant>
    </vt:vector>
  </HeadingPairs>
  <TitlesOfParts>
    <vt:vector size="23" baseType="lpstr">
      <vt:lpstr>Arial</vt:lpstr>
      <vt:lpstr>Calibri</vt:lpstr>
      <vt:lpstr>Calibri Light</vt:lpstr>
      <vt:lpstr>Courier New</vt:lpstr>
      <vt:lpstr>Office Theme</vt:lpstr>
      <vt:lpstr>NG911 GIS User Group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GeoMSAG and Geospatial Call Routing Update</vt:lpstr>
      <vt:lpstr>News Items</vt:lpstr>
      <vt:lpstr>Going Geospatial</vt:lpstr>
      <vt:lpstr>Care and Feeding of a geoMSAG</vt:lpstr>
      <vt:lpstr>From your submission to the geoMSAG</vt:lpstr>
      <vt:lpstr>From your submission to the geoMSAG</vt:lpstr>
      <vt:lpstr>NG911 Toolbox Update</vt:lpstr>
      <vt:lpstr>New Version- October 2019</vt:lpstr>
      <vt:lpstr>PowerPoint Presentation</vt:lpstr>
      <vt:lpstr>NG911 GIS User Group</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NG911 Toolbox Update</dc:title>
  <dc:creator>Kristen Jordan</dc:creator>
  <cp:lastModifiedBy>Microsoft Office User</cp:lastModifiedBy>
  <cp:revision>82</cp:revision>
  <dcterms:created xsi:type="dcterms:W3CDTF">2018-02-20T17:33:11Z</dcterms:created>
  <dcterms:modified xsi:type="dcterms:W3CDTF">2019-10-16T18:34:43Z</dcterms:modified>
</cp:coreProperties>
</file>