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80" r:id="rId3"/>
    <p:sldId id="281" r:id="rId4"/>
    <p:sldId id="319" r:id="rId5"/>
    <p:sldId id="275" r:id="rId6"/>
    <p:sldId id="305" r:id="rId7"/>
    <p:sldId id="306" r:id="rId8"/>
    <p:sldId id="256" r:id="rId9"/>
    <p:sldId id="269" r:id="rId10"/>
    <p:sldId id="265" r:id="rId11"/>
    <p:sldId id="272" r:id="rId12"/>
    <p:sldId id="317" r:id="rId13"/>
    <p:sldId id="273" r:id="rId14"/>
    <p:sldId id="318" r:id="rId15"/>
    <p:sldId id="257" r:id="rId16"/>
    <p:sldId id="258" r:id="rId17"/>
    <p:sldId id="284"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34"/>
    <p:restoredTop sz="97714"/>
  </p:normalViewPr>
  <p:slideViewPr>
    <p:cSldViewPr>
      <p:cViewPr varScale="1">
        <p:scale>
          <a:sx n="125" d="100"/>
          <a:sy n="125" d="100"/>
        </p:scale>
        <p:origin x="1528" y="1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1364-2F69-F04B-99C6-89B501EA7DEA}" type="datetimeFigureOut">
              <a:rPr lang="en-US" smtClean="0"/>
              <a:t>9/3/19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9B091-F773-0142-82E1-A28864E09296}" type="slidenum">
              <a:rPr lang="en-US" smtClean="0"/>
              <a:t>‹#›</a:t>
            </a:fld>
            <a:endParaRPr lang="en-US"/>
          </a:p>
        </p:txBody>
      </p:sp>
    </p:spTree>
    <p:extLst>
      <p:ext uri="{BB962C8B-B14F-4D97-AF65-F5344CB8AC3E}">
        <p14:creationId xmlns:p14="http://schemas.microsoft.com/office/powerpoint/2010/main" val="14740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A30F4-B628-4993-B8F5-0B54A9DD2D21}" type="slidenum">
              <a:rPr lang="en-US" smtClean="0"/>
              <a:t>18</a:t>
            </a:fld>
            <a:endParaRPr lang="en-US"/>
          </a:p>
        </p:txBody>
      </p:sp>
    </p:spTree>
    <p:extLst>
      <p:ext uri="{BB962C8B-B14F-4D97-AF65-F5344CB8AC3E}">
        <p14:creationId xmlns:p14="http://schemas.microsoft.com/office/powerpoint/2010/main" val="167839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967B78-AFFB-40FA-BA59-5A9907F89B8C}" type="datetimeFigureOut">
              <a:rPr lang="en-US" smtClean="0"/>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211502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67B78-AFFB-40FA-BA59-5A9907F89B8C}" type="datetimeFigureOut">
              <a:rPr lang="en-US" smtClean="0"/>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368874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67B78-AFFB-40FA-BA59-5A9907F89B8C}" type="datetimeFigureOut">
              <a:rPr lang="en-US" smtClean="0"/>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31036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67B78-AFFB-40FA-BA59-5A9907F89B8C}" type="datetimeFigureOut">
              <a:rPr lang="en-US" smtClean="0"/>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32366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67B78-AFFB-40FA-BA59-5A9907F89B8C}" type="datetimeFigureOut">
              <a:rPr lang="en-US" smtClean="0"/>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201000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67B78-AFFB-40FA-BA59-5A9907F89B8C}" type="datetimeFigureOut">
              <a:rPr lang="en-US" smtClean="0"/>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409411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67B78-AFFB-40FA-BA59-5A9907F89B8C}" type="datetimeFigureOut">
              <a:rPr lang="en-US" smtClean="0"/>
              <a:t>9/3/19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2913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67B78-AFFB-40FA-BA59-5A9907F89B8C}" type="datetimeFigureOut">
              <a:rPr lang="en-US" smtClean="0"/>
              <a:t>9/3/19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51324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67B78-AFFB-40FA-BA59-5A9907F89B8C}" type="datetimeFigureOut">
              <a:rPr lang="en-US" smtClean="0"/>
              <a:t>9/3/19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418780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67B78-AFFB-40FA-BA59-5A9907F89B8C}" type="datetimeFigureOut">
              <a:rPr lang="en-US" smtClean="0"/>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58134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67B78-AFFB-40FA-BA59-5A9907F89B8C}" type="datetimeFigureOut">
              <a:rPr lang="en-US" smtClean="0"/>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37384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67B78-AFFB-40FA-BA59-5A9907F89B8C}" type="datetimeFigureOut">
              <a:rPr lang="en-US" smtClean="0"/>
              <a:t>9/3/19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F68A-14F4-478E-9044-A4F07A8ED3CB}" type="slidenum">
              <a:rPr lang="en-US" smtClean="0"/>
              <a:t>‹#›</a:t>
            </a:fld>
            <a:endParaRPr lang="en-US"/>
          </a:p>
        </p:txBody>
      </p:sp>
    </p:spTree>
    <p:extLst>
      <p:ext uri="{BB962C8B-B14F-4D97-AF65-F5344CB8AC3E}">
        <p14:creationId xmlns:p14="http://schemas.microsoft.com/office/powerpoint/2010/main" val="209127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gle.com/url?q=https://kansas.zoom.us/j/878987071&amp;sa=D&amp;usd=2&amp;usg=AOvVaw3RUBN6FMDLgbIqaDxqjR0k"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kansasmapper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ansas911.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kansasgis.org/initiatives/NG911/index.cf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TimD@SURDEX.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a:t>NG911 GIS User Group</a:t>
            </a:r>
          </a:p>
        </p:txBody>
      </p:sp>
      <p:sp>
        <p:nvSpPr>
          <p:cNvPr id="3" name="Subtitle 2"/>
          <p:cNvSpPr>
            <a:spLocks noGrp="1"/>
          </p:cNvSpPr>
          <p:nvPr>
            <p:ph type="subTitle" idx="1"/>
          </p:nvPr>
        </p:nvSpPr>
        <p:spPr>
          <a:xfrm>
            <a:off x="1371600" y="2536825"/>
            <a:ext cx="6400800" cy="3940175"/>
          </a:xfrm>
        </p:spPr>
        <p:txBody>
          <a:bodyPr>
            <a:normAutofit/>
          </a:bodyPr>
          <a:lstStyle/>
          <a:p>
            <a:r>
              <a:rPr lang="en-US" dirty="0"/>
              <a:t>2019 Q3 Meeting</a:t>
            </a:r>
          </a:p>
          <a:p>
            <a:r>
              <a:rPr lang="en-US" dirty="0"/>
              <a:t>September 5, 2019</a:t>
            </a:r>
          </a:p>
          <a:p>
            <a:br>
              <a:rPr lang="en-US" dirty="0"/>
            </a:br>
            <a:r>
              <a:rPr lang="en-US" u="sng" dirty="0">
                <a:hlinkClick r:id="rId2"/>
              </a:rPr>
              <a:t>https://kansas.zoom.us/j/878987071</a:t>
            </a:r>
            <a:br>
              <a:rPr lang="en-US" dirty="0"/>
            </a:br>
            <a:r>
              <a:rPr lang="en-US" dirty="0"/>
              <a:t>1 669 900 6833</a:t>
            </a:r>
            <a:br>
              <a:rPr lang="en-US" dirty="0"/>
            </a:br>
            <a:r>
              <a:rPr lang="en-US" dirty="0"/>
              <a:t>Meeting ID: 878 987 071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257800"/>
            <a:ext cx="1622663" cy="13331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847945"/>
            <a:ext cx="1371600" cy="700391"/>
          </a:xfrm>
          <a:prstGeom prst="rect">
            <a:avLst/>
          </a:prstGeom>
        </p:spPr>
      </p:pic>
    </p:spTree>
    <p:extLst>
      <p:ext uri="{BB962C8B-B14F-4D97-AF65-F5344CB8AC3E}">
        <p14:creationId xmlns:p14="http://schemas.microsoft.com/office/powerpoint/2010/main" val="136509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Going Geospatial</a:t>
            </a:r>
          </a:p>
        </p:txBody>
      </p:sp>
      <p:sp>
        <p:nvSpPr>
          <p:cNvPr id="5" name="Content Placeholder 4"/>
          <p:cNvSpPr>
            <a:spLocks noGrp="1"/>
          </p:cNvSpPr>
          <p:nvPr>
            <p:ph idx="1"/>
          </p:nvPr>
        </p:nvSpPr>
        <p:spPr/>
        <p:txBody>
          <a:bodyPr>
            <a:normAutofit fontScale="85000" lnSpcReduction="20000"/>
          </a:bodyPr>
          <a:lstStyle/>
          <a:p>
            <a:r>
              <a:rPr lang="en-US" dirty="0"/>
              <a:t>Reno County will transition to geospatial call routing, and after a successful 30-day test period other PSAPs will start the transition</a:t>
            </a:r>
          </a:p>
          <a:p>
            <a:r>
              <a:rPr lang="en-US" dirty="0"/>
              <a:t>PSAPs using geospatial call routing will start using the ESB layers instead of ESNs and ELTs.  ESNs will still need to be maintained as they are the backup system for routing failures</a:t>
            </a:r>
          </a:p>
          <a:p>
            <a:r>
              <a:rPr lang="en-US" dirty="0"/>
              <a:t>ESB DISPLAY field has a reduced character limit.  While it is 60 characters in the NENA standard and the Kansas standard, the phone software in the PSAP is limited to the first 32 characters in the field.  The toolbox gives a notice on this</a:t>
            </a:r>
          </a:p>
          <a:p>
            <a:endParaRPr lang="en-US" dirty="0"/>
          </a:p>
          <a:p>
            <a:endParaRPr lang="en-US" dirty="0"/>
          </a:p>
        </p:txBody>
      </p:sp>
      <p:pic>
        <p:nvPicPr>
          <p:cNvPr id="6" name="Picture 5">
            <a:extLst>
              <a:ext uri="{FF2B5EF4-FFF2-40B4-BE49-F238E27FC236}">
                <a16:creationId xmlns:a16="http://schemas.microsoft.com/office/drawing/2014/main" id="{6FEA8FAF-6C5D-6742-9AD9-30B4491EC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415008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Care and Feeding of a </a:t>
            </a:r>
            <a:r>
              <a:rPr lang="en-US" dirty="0" err="1"/>
              <a:t>geoMSAG</a:t>
            </a:r>
            <a:endParaRPr lang="en-US" dirty="0"/>
          </a:p>
        </p:txBody>
      </p:sp>
      <p:sp>
        <p:nvSpPr>
          <p:cNvPr id="5" name="Content Placeholder 4"/>
          <p:cNvSpPr>
            <a:spLocks noGrp="1"/>
          </p:cNvSpPr>
          <p:nvPr>
            <p:ph idx="1"/>
          </p:nvPr>
        </p:nvSpPr>
        <p:spPr/>
        <p:txBody>
          <a:bodyPr>
            <a:normAutofit/>
          </a:bodyPr>
          <a:lstStyle/>
          <a:p>
            <a:r>
              <a:rPr lang="en-US" dirty="0"/>
              <a:t>QA of the </a:t>
            </a:r>
            <a:r>
              <a:rPr lang="en-US" dirty="0" err="1"/>
              <a:t>geoMSAG</a:t>
            </a:r>
            <a:r>
              <a:rPr lang="en-US" dirty="0"/>
              <a:t> conversion process</a:t>
            </a:r>
          </a:p>
          <a:p>
            <a:r>
              <a:rPr lang="en-US" dirty="0"/>
              <a:t>Telephone Exchanges</a:t>
            </a:r>
          </a:p>
          <a:p>
            <a:r>
              <a:rPr lang="en-US" dirty="0"/>
              <a:t>Time…</a:t>
            </a:r>
          </a:p>
          <a:p>
            <a:endParaRPr lang="en-US" dirty="0"/>
          </a:p>
          <a:p>
            <a:endParaRPr lang="en-US" dirty="0"/>
          </a:p>
          <a:p>
            <a:endParaRPr lang="en-US" dirty="0"/>
          </a:p>
          <a:p>
            <a:endParaRPr lang="en-US" dirty="0"/>
          </a:p>
          <a:p>
            <a:endParaRPr lang="en-US" i="1" dirty="0"/>
          </a:p>
        </p:txBody>
      </p:sp>
      <p:pic>
        <p:nvPicPr>
          <p:cNvPr id="6" name="Picture 5">
            <a:extLst>
              <a:ext uri="{FF2B5EF4-FFF2-40B4-BE49-F238E27FC236}">
                <a16:creationId xmlns:a16="http://schemas.microsoft.com/office/drawing/2014/main" id="{1890D576-AFFB-6145-AF8C-65BFB171F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202255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From your submission to the </a:t>
            </a:r>
            <a:r>
              <a:rPr lang="en-US" dirty="0" err="1"/>
              <a:t>geoMSAG</a:t>
            </a:r>
            <a:endParaRPr lang="en-US" dirty="0"/>
          </a:p>
        </p:txBody>
      </p:sp>
      <p:sp>
        <p:nvSpPr>
          <p:cNvPr id="5" name="Content Placeholder 4"/>
          <p:cNvSpPr>
            <a:spLocks noGrp="1"/>
          </p:cNvSpPr>
          <p:nvPr>
            <p:ph idx="1"/>
          </p:nvPr>
        </p:nvSpPr>
        <p:spPr/>
        <p:txBody>
          <a:bodyPr>
            <a:normAutofit fontScale="92500" lnSpcReduction="20000"/>
          </a:bodyPr>
          <a:lstStyle/>
          <a:p>
            <a:pPr marL="385763" indent="-385763">
              <a:buFont typeface="+mj-lt"/>
              <a:buAutoNum type="arabicPeriod"/>
            </a:pPr>
            <a:r>
              <a:rPr lang="en-US" dirty="0"/>
              <a:t>You submit data through the NG911 portal</a:t>
            </a:r>
          </a:p>
          <a:p>
            <a:pPr marL="385763" indent="-385763">
              <a:buFont typeface="+mj-lt"/>
              <a:buAutoNum type="arabicPeriod"/>
            </a:pPr>
            <a:r>
              <a:rPr lang="en-US" dirty="0"/>
              <a:t>Validation Scripts run, and if the data passes and you have flagged the road/address data as having changes, the transformation for EGDMS begins</a:t>
            </a:r>
          </a:p>
          <a:p>
            <a:pPr marL="385763" indent="-385763">
              <a:buFont typeface="+mj-lt"/>
              <a:buAutoNum type="arabicPeriod"/>
            </a:pPr>
            <a:r>
              <a:rPr lang="en-US" dirty="0"/>
              <a:t>Address points flagged as GEOMSAG = Y are turned into small road centerline records.</a:t>
            </a:r>
          </a:p>
          <a:p>
            <a:pPr marL="385763" indent="-385763">
              <a:buFont typeface="+mj-lt"/>
              <a:buAutoNum type="arabicPeriod"/>
            </a:pPr>
            <a:r>
              <a:rPr lang="en-US" dirty="0"/>
              <a:t>The statewide road data for EGDMS is updated with your submission</a:t>
            </a:r>
          </a:p>
          <a:p>
            <a:pPr marL="385763" indent="-385763">
              <a:buFont typeface="+mj-lt"/>
              <a:buAutoNum type="arabicPeriod"/>
            </a:pPr>
            <a:r>
              <a:rPr lang="en-US" dirty="0"/>
              <a:t>The next Monday (or earlier if you notify us) the statewide data with all incorporated updates is submitted to EGDMS</a:t>
            </a:r>
          </a:p>
          <a:p>
            <a:endParaRPr lang="en-US" dirty="0"/>
          </a:p>
          <a:p>
            <a:endParaRPr lang="en-US" dirty="0"/>
          </a:p>
          <a:p>
            <a:endParaRPr lang="en-US" dirty="0"/>
          </a:p>
          <a:p>
            <a:endParaRPr lang="en-US" dirty="0"/>
          </a:p>
          <a:p>
            <a:endParaRPr lang="en-US" dirty="0"/>
          </a:p>
          <a:p>
            <a:endParaRPr lang="en-US" dirty="0"/>
          </a:p>
          <a:p>
            <a:endParaRPr lang="en-US" i="1" dirty="0"/>
          </a:p>
        </p:txBody>
      </p:sp>
      <p:pic>
        <p:nvPicPr>
          <p:cNvPr id="6" name="Picture 5">
            <a:extLst>
              <a:ext uri="{FF2B5EF4-FFF2-40B4-BE49-F238E27FC236}">
                <a16:creationId xmlns:a16="http://schemas.microsoft.com/office/drawing/2014/main" id="{9F9553E9-A81A-5C48-9FE5-A4038165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247173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From your submission to the </a:t>
            </a:r>
            <a:r>
              <a:rPr lang="en-US" dirty="0" err="1"/>
              <a:t>geoMSAG</a:t>
            </a:r>
            <a:endParaRPr lang="en-US" dirty="0"/>
          </a:p>
        </p:txBody>
      </p:sp>
      <p:sp>
        <p:nvSpPr>
          <p:cNvPr id="5" name="Content Placeholder 4"/>
          <p:cNvSpPr>
            <a:spLocks noGrp="1"/>
          </p:cNvSpPr>
          <p:nvPr>
            <p:ph idx="1"/>
          </p:nvPr>
        </p:nvSpPr>
        <p:spPr/>
        <p:txBody>
          <a:bodyPr>
            <a:normAutofit lnSpcReduction="10000"/>
          </a:bodyPr>
          <a:lstStyle/>
          <a:p>
            <a:pPr marL="385763" indent="-385763">
              <a:buFont typeface="+mj-lt"/>
              <a:buAutoNum type="arabicPeriod" startAt="6"/>
            </a:pPr>
            <a:r>
              <a:rPr lang="en-US" dirty="0"/>
              <a:t>EGDMS validations run (approximately 7 hours)</a:t>
            </a:r>
          </a:p>
          <a:p>
            <a:pPr marL="385763" indent="-385763">
              <a:buFont typeface="+mj-lt"/>
              <a:buAutoNum type="arabicPeriod" startAt="6"/>
            </a:pPr>
            <a:r>
              <a:rPr lang="en-US" dirty="0" err="1"/>
              <a:t>geoMSAG</a:t>
            </a:r>
            <a:r>
              <a:rPr lang="en-US" dirty="0"/>
              <a:t> affecting changes are selected, and new </a:t>
            </a:r>
            <a:r>
              <a:rPr lang="en-US" dirty="0" err="1"/>
              <a:t>geoMSAG</a:t>
            </a:r>
            <a:r>
              <a:rPr lang="en-US" dirty="0"/>
              <a:t> CRs are created and implemented (approximately 1-2 business days, depending on the level of automation)</a:t>
            </a:r>
          </a:p>
          <a:p>
            <a:endParaRPr lang="en-US" dirty="0"/>
          </a:p>
          <a:p>
            <a:r>
              <a:rPr lang="en-US" dirty="0"/>
              <a:t>Total time from your submission to </a:t>
            </a:r>
            <a:r>
              <a:rPr lang="en-US" dirty="0" err="1"/>
              <a:t>geoMSAG</a:t>
            </a:r>
            <a:r>
              <a:rPr lang="en-US" dirty="0"/>
              <a:t>:  Between 2 and 8 business days.</a:t>
            </a:r>
          </a:p>
          <a:p>
            <a:endParaRPr lang="en-US" dirty="0"/>
          </a:p>
          <a:p>
            <a:endParaRPr lang="en-US" dirty="0"/>
          </a:p>
          <a:p>
            <a:endParaRPr lang="en-US" dirty="0"/>
          </a:p>
          <a:p>
            <a:endParaRPr lang="en-US" dirty="0"/>
          </a:p>
          <a:p>
            <a:endParaRPr lang="en-US" dirty="0"/>
          </a:p>
          <a:p>
            <a:endParaRPr lang="en-US" i="1" dirty="0"/>
          </a:p>
        </p:txBody>
      </p:sp>
      <p:pic>
        <p:nvPicPr>
          <p:cNvPr id="6" name="Picture 5">
            <a:extLst>
              <a:ext uri="{FF2B5EF4-FFF2-40B4-BE49-F238E27FC236}">
                <a16:creationId xmlns:a16="http://schemas.microsoft.com/office/drawing/2014/main" id="{5033899C-6AFA-0249-9A6D-31D752A3F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232134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NG911 Toolbox Update</a:t>
            </a:r>
          </a:p>
        </p:txBody>
      </p:sp>
      <p:sp>
        <p:nvSpPr>
          <p:cNvPr id="3" name="Subtitle 2"/>
          <p:cNvSpPr>
            <a:spLocks noGrp="1"/>
          </p:cNvSpPr>
          <p:nvPr>
            <p:ph type="subTitle" idx="1"/>
          </p:nvPr>
        </p:nvSpPr>
        <p:spPr/>
        <p:txBody>
          <a:bodyPr/>
          <a:lstStyle/>
          <a:p>
            <a:r>
              <a:rPr lang="en-US" dirty="0"/>
              <a:t>Kristen Jordan Koenig</a:t>
            </a:r>
          </a:p>
        </p:txBody>
      </p:sp>
      <p:pic>
        <p:nvPicPr>
          <p:cNvPr id="4" name="Picture 3">
            <a:extLst>
              <a:ext uri="{FF2B5EF4-FFF2-40B4-BE49-F238E27FC236}">
                <a16:creationId xmlns:a16="http://schemas.microsoft.com/office/drawing/2014/main" id="{2C6960A1-BC21-494F-8F3D-565A62D9F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24274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Version- July 2019</a:t>
            </a:r>
          </a:p>
        </p:txBody>
      </p:sp>
      <p:sp>
        <p:nvSpPr>
          <p:cNvPr id="3" name="Content Placeholder 2"/>
          <p:cNvSpPr>
            <a:spLocks noGrp="1"/>
          </p:cNvSpPr>
          <p:nvPr>
            <p:ph idx="1"/>
          </p:nvPr>
        </p:nvSpPr>
        <p:spPr/>
        <p:txBody>
          <a:bodyPr/>
          <a:lstStyle/>
          <a:p>
            <a:r>
              <a:rPr lang="en-US" dirty="0"/>
              <a:t>Fixed multiple topology quirks</a:t>
            </a:r>
          </a:p>
          <a:p>
            <a:r>
              <a:rPr lang="en-US" dirty="0"/>
              <a:t>Topology validation should be easier to work with now</a:t>
            </a:r>
          </a:p>
          <a:p>
            <a:r>
              <a:rPr lang="en-US" dirty="0"/>
              <a:t>That’s it!</a:t>
            </a:r>
          </a:p>
        </p:txBody>
      </p:sp>
      <p:pic>
        <p:nvPicPr>
          <p:cNvPr id="4" name="Picture 3">
            <a:extLst>
              <a:ext uri="{FF2B5EF4-FFF2-40B4-BE49-F238E27FC236}">
                <a16:creationId xmlns:a16="http://schemas.microsoft.com/office/drawing/2014/main" id="{0092964A-3A02-7F46-B39C-870775A87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310241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a:t>
            </a:r>
          </a:p>
        </p:txBody>
      </p:sp>
      <p:sp>
        <p:nvSpPr>
          <p:cNvPr id="3" name="Content Placeholder 2"/>
          <p:cNvSpPr>
            <a:spLocks noGrp="1"/>
          </p:cNvSpPr>
          <p:nvPr>
            <p:ph idx="1"/>
          </p:nvPr>
        </p:nvSpPr>
        <p:spPr/>
        <p:txBody>
          <a:bodyPr/>
          <a:lstStyle/>
          <a:p>
            <a:r>
              <a:rPr lang="en-US" dirty="0"/>
              <a:t>Working on </a:t>
            </a:r>
            <a:r>
              <a:rPr lang="en-US" dirty="0" err="1"/>
              <a:t>GeoMSAG</a:t>
            </a:r>
            <a:r>
              <a:rPr lang="en-US" dirty="0"/>
              <a:t> analysis</a:t>
            </a:r>
          </a:p>
          <a:p>
            <a:r>
              <a:rPr lang="en-US" dirty="0"/>
              <a:t>Comparing </a:t>
            </a:r>
            <a:r>
              <a:rPr lang="en-US" dirty="0" err="1"/>
              <a:t>GeoMSAG</a:t>
            </a:r>
            <a:r>
              <a:rPr lang="en-US" dirty="0"/>
              <a:t> to NG911 </a:t>
            </a:r>
            <a:r>
              <a:rPr lang="en-US"/>
              <a:t>road centerline ranges</a:t>
            </a:r>
          </a:p>
        </p:txBody>
      </p:sp>
      <p:pic>
        <p:nvPicPr>
          <p:cNvPr id="4" name="Picture 3">
            <a:extLst>
              <a:ext uri="{FF2B5EF4-FFF2-40B4-BE49-F238E27FC236}">
                <a16:creationId xmlns:a16="http://schemas.microsoft.com/office/drawing/2014/main" id="{A7AFD878-6962-9449-A9B2-8815F3BC8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237216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73982" y="40838"/>
            <a:ext cx="343029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Upcoming events</a:t>
            </a: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73982" y="725268"/>
            <a:ext cx="8893818" cy="6001643"/>
          </a:xfrm>
          <a:prstGeom prst="rect">
            <a:avLst/>
          </a:prstGeom>
          <a:noFill/>
        </p:spPr>
        <p:txBody>
          <a:bodyPr wrap="square" rtlCol="0">
            <a:spAutoFit/>
          </a:bodyPr>
          <a:lstStyle/>
          <a:p>
            <a:r>
              <a:rPr lang="en-US" sz="2400" dirty="0">
                <a:solidFill>
                  <a:srgbClr val="000000"/>
                </a:solidFill>
                <a:ea typeface="Calibri Light" charset="0"/>
                <a:cs typeface="Calibri Light" charset="0"/>
              </a:rPr>
              <a:t>Kansas Fall APCO (</a:t>
            </a:r>
            <a:r>
              <a:rPr lang="en-US" sz="2400" dirty="0" err="1">
                <a:solidFill>
                  <a:srgbClr val="000000"/>
                </a:solidFill>
                <a:ea typeface="Calibri Light" charset="0"/>
                <a:cs typeface="Calibri Light" charset="0"/>
              </a:rPr>
              <a:t>Assoc</a:t>
            </a:r>
            <a:r>
              <a:rPr lang="en-US" sz="2400" dirty="0">
                <a:solidFill>
                  <a:srgbClr val="000000"/>
                </a:solidFill>
                <a:ea typeface="Calibri Light" charset="0"/>
                <a:cs typeface="Calibri Light" charset="0"/>
              </a:rPr>
              <a:t> of Public-Safety Communications Officials)</a:t>
            </a:r>
          </a:p>
          <a:p>
            <a:pPr marL="342900" indent="-342900">
              <a:buFont typeface="Arial" panose="020B0604020202020204" pitchFamily="34" charset="0"/>
              <a:buChar char="•"/>
            </a:pPr>
            <a:r>
              <a:rPr lang="en-US" sz="2400" dirty="0">
                <a:solidFill>
                  <a:srgbClr val="000000"/>
                </a:solidFill>
                <a:ea typeface="Calibri Light" charset="0"/>
                <a:cs typeface="Calibri Light" charset="0"/>
              </a:rPr>
              <a:t>Oct 7-9 - Prairie Band Resort, Mayetta</a:t>
            </a:r>
          </a:p>
          <a:p>
            <a:endParaRPr lang="en-US" sz="2400" dirty="0">
              <a:solidFill>
                <a:srgbClr val="000000"/>
              </a:solidFill>
              <a:ea typeface="Calibri Light" charset="0"/>
              <a:cs typeface="Calibri Light" charset="0"/>
            </a:endParaRPr>
          </a:p>
          <a:p>
            <a:r>
              <a:rPr lang="en-US" sz="2400" dirty="0">
                <a:solidFill>
                  <a:srgbClr val="000000"/>
                </a:solidFill>
                <a:ea typeface="Calibri Light" charset="0"/>
                <a:cs typeface="Calibri Light" charset="0"/>
              </a:rPr>
              <a:t>Kansas Association of Mappers (KAM) Conference</a:t>
            </a:r>
          </a:p>
          <a:p>
            <a:pPr marL="342900" indent="-342900">
              <a:buFont typeface="Arial" panose="020B0604020202020204" pitchFamily="34" charset="0"/>
              <a:buChar char="•"/>
            </a:pPr>
            <a:r>
              <a:rPr lang="en-US" sz="2400" dirty="0">
                <a:solidFill>
                  <a:srgbClr val="000000"/>
                </a:solidFill>
                <a:ea typeface="Calibri Light" charset="0"/>
                <a:cs typeface="Calibri Light" charset="0"/>
              </a:rPr>
              <a:t>Oct 15 - 18  - The </a:t>
            </a:r>
            <a:r>
              <a:rPr lang="en-US" sz="2400" dirty="0" err="1">
                <a:solidFill>
                  <a:srgbClr val="000000"/>
                </a:solidFill>
                <a:ea typeface="Calibri Light" charset="0"/>
                <a:cs typeface="Calibri Light" charset="0"/>
              </a:rPr>
              <a:t>Oread</a:t>
            </a:r>
            <a:r>
              <a:rPr lang="en-US" sz="2400" dirty="0">
                <a:solidFill>
                  <a:srgbClr val="000000"/>
                </a:solidFill>
                <a:ea typeface="Calibri Light" charset="0"/>
                <a:cs typeface="Calibri Light" charset="0"/>
              </a:rPr>
              <a:t> Hotel, Lawrence</a:t>
            </a:r>
          </a:p>
          <a:p>
            <a:r>
              <a:rPr lang="en-US" sz="2400" dirty="0">
                <a:hlinkClick r:id="rId2"/>
              </a:rPr>
              <a:t>https://www.kansasmappers.org/</a:t>
            </a:r>
            <a:endParaRPr lang="en-US" sz="2400" dirty="0">
              <a:solidFill>
                <a:srgbClr val="000000"/>
              </a:solidFill>
              <a:ea typeface="Calibri Light" charset="0"/>
              <a:cs typeface="Calibri Light" charset="0"/>
            </a:endParaRPr>
          </a:p>
          <a:p>
            <a:pPr marL="342900" indent="-342900">
              <a:buFont typeface="Arial" panose="020B0604020202020204" pitchFamily="34" charset="0"/>
              <a:buChar char="•"/>
            </a:pPr>
            <a:r>
              <a:rPr lang="en-US" sz="2400" dirty="0">
                <a:solidFill>
                  <a:srgbClr val="000000"/>
                </a:solidFill>
                <a:ea typeface="Calibri Light" charset="0"/>
                <a:cs typeface="Calibri Light" charset="0"/>
              </a:rPr>
              <a:t>2019 NG911 GIS Data Maintainer certification class</a:t>
            </a:r>
          </a:p>
          <a:p>
            <a:pPr marL="800100" lvl="1" indent="-342900">
              <a:buFont typeface="Arial" charset="0"/>
              <a:buChar char="•"/>
            </a:pPr>
            <a:r>
              <a:rPr lang="en-US" sz="2400" dirty="0">
                <a:solidFill>
                  <a:srgbClr val="000000"/>
                </a:solidFill>
                <a:ea typeface="Calibri Light" charset="0"/>
                <a:cs typeface="Calibri Light" charset="0"/>
              </a:rPr>
              <a:t>Tuesday, October 15 - 9am - 12pm</a:t>
            </a:r>
          </a:p>
          <a:p>
            <a:pPr marL="800100" lvl="1" indent="-342900">
              <a:buFont typeface="Arial" charset="0"/>
              <a:buChar char="•"/>
            </a:pPr>
            <a:r>
              <a:rPr lang="en-US" sz="2400" dirty="0">
                <a:solidFill>
                  <a:srgbClr val="000000"/>
                </a:solidFill>
                <a:ea typeface="Calibri Light" charset="0"/>
                <a:cs typeface="Calibri Light" charset="0"/>
              </a:rPr>
              <a:t>Free</a:t>
            </a:r>
          </a:p>
          <a:p>
            <a:pPr marL="342900" indent="-342900">
              <a:buFont typeface="Arial" panose="020B0604020202020204" pitchFamily="34" charset="0"/>
              <a:buChar char="•"/>
            </a:pPr>
            <a:r>
              <a:rPr lang="en-US" sz="2400" dirty="0">
                <a:solidFill>
                  <a:srgbClr val="000000"/>
                </a:solidFill>
                <a:ea typeface="Calibri Light" charset="0"/>
                <a:cs typeface="Calibri Light" charset="0"/>
              </a:rPr>
              <a:t>2019 Q4 NG911 GIS User Group meeting</a:t>
            </a:r>
          </a:p>
          <a:p>
            <a:pPr marL="800100" lvl="1" indent="-342900">
              <a:buFont typeface="Arial" charset="0"/>
              <a:buChar char="•"/>
            </a:pPr>
            <a:r>
              <a:rPr lang="en-US" sz="2400" dirty="0">
                <a:solidFill>
                  <a:srgbClr val="000000"/>
                </a:solidFill>
                <a:ea typeface="Calibri Light" charset="0"/>
                <a:cs typeface="Calibri Light" charset="0"/>
              </a:rPr>
              <a:t>Date and time TBD</a:t>
            </a:r>
          </a:p>
          <a:p>
            <a:pPr marL="800100" lvl="1" indent="-342900">
              <a:buFont typeface="Arial" charset="0"/>
              <a:buChar char="•"/>
            </a:pPr>
            <a:r>
              <a:rPr lang="en-US" sz="2400" dirty="0">
                <a:solidFill>
                  <a:srgbClr val="000000"/>
                </a:solidFill>
                <a:ea typeface="Calibri Light" charset="0"/>
                <a:cs typeface="Calibri Light" charset="0"/>
              </a:rPr>
              <a:t>Conference session</a:t>
            </a:r>
          </a:p>
          <a:p>
            <a:pPr marL="800100" lvl="1" indent="-342900">
              <a:buFont typeface="Arial" charset="0"/>
              <a:buChar char="•"/>
            </a:pPr>
            <a:endParaRPr lang="en-US" sz="2400" dirty="0">
              <a:solidFill>
                <a:srgbClr val="000000"/>
              </a:solidFill>
              <a:ea typeface="Calibri Light" charset="0"/>
              <a:cs typeface="Calibri Light" charset="0"/>
            </a:endParaRPr>
          </a:p>
          <a:p>
            <a:r>
              <a:rPr lang="en-US" sz="2400" dirty="0">
                <a:solidFill>
                  <a:srgbClr val="000000"/>
                </a:solidFill>
                <a:ea typeface="Calibri Light" charset="0"/>
                <a:cs typeface="Calibri Light" charset="0"/>
              </a:rPr>
              <a:t>Kansas NG911 Admin Day</a:t>
            </a:r>
          </a:p>
          <a:p>
            <a:endParaRPr lang="en-US" sz="2400" dirty="0">
              <a:solidFill>
                <a:srgbClr val="000000"/>
              </a:solidFill>
              <a:ea typeface="Calibri Light" charset="0"/>
              <a:cs typeface="Calibri Light" charset="0"/>
            </a:endParaRPr>
          </a:p>
          <a:p>
            <a:r>
              <a:rPr lang="en-US" sz="2400" dirty="0">
                <a:solidFill>
                  <a:srgbClr val="000000"/>
                </a:solidFill>
                <a:ea typeface="Calibri Light" charset="0"/>
                <a:cs typeface="Calibri Light" charset="0"/>
              </a:rPr>
              <a:t>Oklahoma NG911 GIS Committee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84395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NG911 GIS User Group</a:t>
            </a:r>
          </a:p>
        </p:txBody>
      </p:sp>
      <p:sp>
        <p:nvSpPr>
          <p:cNvPr id="3" name="Content Placeholder 2"/>
          <p:cNvSpPr>
            <a:spLocks noGrp="1"/>
          </p:cNvSpPr>
          <p:nvPr>
            <p:ph idx="1"/>
          </p:nvPr>
        </p:nvSpPr>
        <p:spPr/>
        <p:txBody>
          <a:bodyPr>
            <a:normAutofit/>
          </a:bodyPr>
          <a:lstStyle/>
          <a:p>
            <a:pPr marL="0" indent="0" algn="ctr" fontAlgn="base">
              <a:buNone/>
            </a:pPr>
            <a:r>
              <a:rPr lang="en-US" dirty="0"/>
              <a:t>Thank you!</a:t>
            </a:r>
          </a:p>
          <a:p>
            <a:pPr marL="0" indent="0" algn="ctr" fontAlgn="base">
              <a:buNone/>
            </a:pPr>
            <a:endParaRPr lang="en-US" dirty="0"/>
          </a:p>
          <a:p>
            <a:pPr marL="0" indent="0" algn="ctr" fontAlgn="base">
              <a:buNone/>
            </a:pPr>
            <a:r>
              <a:rPr lang="en-US" dirty="0"/>
              <a:t>Kansas 911 Coordinating Council website</a:t>
            </a:r>
          </a:p>
          <a:p>
            <a:pPr marL="0" indent="0" algn="ctr" fontAlgn="base">
              <a:buNone/>
            </a:pPr>
            <a:r>
              <a:rPr lang="en-US" dirty="0">
                <a:hlinkClick r:id="rId3"/>
              </a:rPr>
              <a:t>http://www.kansas911.org/</a:t>
            </a:r>
            <a:endParaRPr lang="en-US" dirty="0"/>
          </a:p>
          <a:p>
            <a:pPr marL="0" indent="0" algn="ctr" fontAlgn="base">
              <a:buNone/>
            </a:pPr>
            <a:endParaRPr lang="en-US" dirty="0"/>
          </a:p>
          <a:p>
            <a:pPr marL="0" indent="0" algn="ctr" fontAlgn="base">
              <a:buNone/>
            </a:pPr>
            <a:r>
              <a:rPr lang="en-US" dirty="0"/>
              <a:t>DASC - Initiatives&gt;NG911</a:t>
            </a:r>
          </a:p>
          <a:p>
            <a:pPr marL="0" indent="0" algn="ctr" fontAlgn="base">
              <a:buNone/>
            </a:pPr>
            <a:r>
              <a:rPr lang="en-US" dirty="0">
                <a:hlinkClick r:id="rId4"/>
              </a:rPr>
              <a:t>http://</a:t>
            </a:r>
            <a:r>
              <a:rPr lang="en-US" dirty="0" err="1">
                <a:hlinkClick r:id="rId4"/>
              </a:rPr>
              <a:t>www.kansasgis.org</a:t>
            </a:r>
            <a:r>
              <a:rPr lang="en-US" dirty="0">
                <a:hlinkClick r:id="rId4"/>
              </a:rPr>
              <a:t>/initiatives/NG911/</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10584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914400"/>
            <a:ext cx="8153400" cy="5029200"/>
          </a:xfrm>
        </p:spPr>
        <p:txBody>
          <a:bodyPr/>
          <a:lstStyle/>
          <a:p>
            <a:pPr marL="457200" indent="-457200" algn="l">
              <a:buFont typeface="Arial" charset="0"/>
              <a:buChar char="•"/>
            </a:pPr>
            <a:r>
              <a:rPr lang="en-US" dirty="0">
                <a:solidFill>
                  <a:schemeClr val="tx1"/>
                </a:solidFill>
              </a:rPr>
              <a:t>Project, Portal, and Imagery Update</a:t>
            </a:r>
          </a:p>
          <a:p>
            <a:pPr marL="457200" indent="-457200" algn="l">
              <a:buFont typeface="Arial" charset="0"/>
              <a:buChar char="•"/>
            </a:pPr>
            <a:r>
              <a:rPr lang="en-US" dirty="0" err="1">
                <a:solidFill>
                  <a:schemeClr val="tx1"/>
                </a:solidFill>
              </a:rPr>
              <a:t>GeoMSAG</a:t>
            </a:r>
            <a:r>
              <a:rPr lang="en-US" dirty="0">
                <a:solidFill>
                  <a:schemeClr val="tx1"/>
                </a:solidFill>
              </a:rPr>
              <a:t> and Geospatial Call Routing Update</a:t>
            </a:r>
          </a:p>
          <a:p>
            <a:pPr marL="457200" indent="-457200" algn="l">
              <a:buFont typeface="Arial" charset="0"/>
              <a:buChar char="•"/>
            </a:pPr>
            <a:r>
              <a:rPr lang="en-US" dirty="0">
                <a:solidFill>
                  <a:schemeClr val="tx1"/>
                </a:solidFill>
              </a:rPr>
              <a:t>NG911 Toolbox Update</a:t>
            </a:r>
          </a:p>
          <a:p>
            <a:pPr marL="457200" indent="-457200" algn="l">
              <a:buFont typeface="Arial" charset="0"/>
              <a:buChar char="•"/>
            </a:pPr>
            <a:r>
              <a:rPr lang="en-US" dirty="0">
                <a:solidFill>
                  <a:schemeClr val="tx1"/>
                </a:solidFill>
              </a:rPr>
              <a:t>Wrap up</a:t>
            </a:r>
          </a:p>
          <a:p>
            <a:pPr marL="457200" indent="-457200" algn="l">
              <a:buFont typeface="Arial" charset="0"/>
              <a:buChar char="•"/>
            </a:pPr>
            <a:endParaRPr lang="en-US" dirty="0">
              <a:solidFill>
                <a:schemeClr val="tx1"/>
              </a:solidFill>
            </a:endParaRPr>
          </a:p>
          <a:p>
            <a:pPr marL="457200" indent="-457200" algn="l">
              <a:buFont typeface="Arial" charset="0"/>
              <a:buChar char="•"/>
            </a:pPr>
            <a:endParaRPr lang="en-US" dirty="0">
              <a:solidFill>
                <a:schemeClr val="tx1"/>
              </a:solidFill>
            </a:endParaRPr>
          </a:p>
          <a:p>
            <a:endParaRPr lang="en-US" dirty="0"/>
          </a:p>
        </p:txBody>
      </p:sp>
      <p:sp>
        <p:nvSpPr>
          <p:cNvPr id="4"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2" name="Rectangle 1"/>
          <p:cNvSpPr/>
          <p:nvPr/>
        </p:nvSpPr>
        <p:spPr>
          <a:xfrm>
            <a:off x="228600" y="0"/>
            <a:ext cx="1601208" cy="646331"/>
          </a:xfrm>
          <a:prstGeom prst="rect">
            <a:avLst/>
          </a:prstGeom>
        </p:spPr>
        <p:txBody>
          <a:bodyPr wrap="none">
            <a:spAutoFit/>
          </a:bodyPr>
          <a:lstStyle/>
          <a:p>
            <a:r>
              <a:rPr lang="en-US" sz="3600" dirty="0">
                <a:solidFill>
                  <a:srgbClr val="003366"/>
                </a:solidFill>
                <a:latin typeface="+mj-lt"/>
              </a:rPr>
              <a:t>Agenda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44147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38549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NG911 Project Update</a:t>
            </a: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79843" y="856357"/>
            <a:ext cx="8714644" cy="5601533"/>
          </a:xfrm>
          <a:prstGeom prst="rect">
            <a:avLst/>
          </a:prstGeom>
          <a:noFill/>
        </p:spPr>
        <p:txBody>
          <a:bodyPr wrap="square" rtlCol="0">
            <a:spAutoFit/>
          </a:bodyPr>
          <a:lstStyle/>
          <a:p>
            <a:pPr fontAlgn="base"/>
            <a:r>
              <a:rPr lang="en-US" sz="2000" i="1" dirty="0"/>
              <a:t>Reminder - 2019 Q3 GIS data submission deadline - September 30, 2019</a:t>
            </a:r>
          </a:p>
          <a:p>
            <a:pPr fontAlgn="base"/>
            <a:endParaRPr lang="en-US" sz="2000" dirty="0"/>
          </a:p>
          <a:p>
            <a:pPr fontAlgn="base"/>
            <a:endParaRPr lang="en-US" sz="2000" dirty="0"/>
          </a:p>
          <a:p>
            <a:pPr fontAlgn="base"/>
            <a:r>
              <a:rPr lang="en-US" sz="2000" dirty="0" err="1"/>
              <a:t>RapidDeploy</a:t>
            </a:r>
            <a:r>
              <a:rPr lang="en-US" sz="2000" dirty="0"/>
              <a:t> -</a:t>
            </a:r>
          </a:p>
          <a:p>
            <a:pPr marL="742950" lvl="1" indent="-285750" fontAlgn="base">
              <a:buFont typeface="Arial" panose="020B0604020202020204" pitchFamily="34" charset="0"/>
              <a:buChar char="•"/>
            </a:pPr>
            <a:r>
              <a:rPr lang="en-US" sz="2000" dirty="0"/>
              <a:t>Mapping software - </a:t>
            </a:r>
            <a:r>
              <a:rPr lang="en-US" sz="2000" b="1" dirty="0"/>
              <a:t>Radius Plus </a:t>
            </a:r>
            <a:r>
              <a:rPr lang="en-US" sz="2000" dirty="0"/>
              <a:t>will replace Vesta Locate</a:t>
            </a:r>
          </a:p>
          <a:p>
            <a:pPr marL="742950" lvl="1" indent="-285750" fontAlgn="base">
              <a:buFont typeface="Arial" panose="020B0604020202020204" pitchFamily="34" charset="0"/>
              <a:buChar char="•"/>
            </a:pPr>
            <a:r>
              <a:rPr lang="en-US" sz="2000" dirty="0"/>
              <a:t>Cloud based platform</a:t>
            </a:r>
          </a:p>
          <a:p>
            <a:pPr marL="742950" lvl="1" indent="-285750" fontAlgn="base">
              <a:buFont typeface="Arial" panose="020B0604020202020204" pitchFamily="34" charset="0"/>
              <a:buChar char="•"/>
            </a:pPr>
            <a:r>
              <a:rPr lang="en-US" sz="2000" dirty="0"/>
              <a:t>Developing Kansas architecture to support </a:t>
            </a:r>
            <a:r>
              <a:rPr lang="en-US" sz="2000" dirty="0" err="1"/>
              <a:t>RapidDeploy</a:t>
            </a:r>
            <a:endParaRPr lang="en-US" sz="2000" dirty="0"/>
          </a:p>
          <a:p>
            <a:pPr marL="742950" lvl="1" indent="-285750" fontAlgn="base">
              <a:buFont typeface="Arial" panose="020B0604020202020204" pitchFamily="34" charset="0"/>
              <a:buChar char="•"/>
            </a:pPr>
            <a:r>
              <a:rPr lang="en-US" sz="2000" dirty="0"/>
              <a:t>Pilot testing underway</a:t>
            </a:r>
          </a:p>
          <a:p>
            <a:pPr marL="742950" lvl="1" indent="-285750" fontAlgn="base">
              <a:buFont typeface="Arial" panose="020B0604020202020204" pitchFamily="34" charset="0"/>
              <a:buChar char="•"/>
            </a:pPr>
            <a:r>
              <a:rPr lang="en-US" sz="2000" dirty="0"/>
              <a:t>Coordinating with project partners on training, deployment schedule and implementation scenarios</a:t>
            </a:r>
          </a:p>
          <a:p>
            <a:pPr lvl="1" fontAlgn="base"/>
            <a:endParaRPr lang="en-US" sz="2000" dirty="0"/>
          </a:p>
          <a:p>
            <a:pPr lvl="1" fontAlgn="base"/>
            <a:endParaRPr lang="en-US" sz="2000" dirty="0"/>
          </a:p>
          <a:p>
            <a:pPr fontAlgn="base"/>
            <a:r>
              <a:rPr lang="en-US" sz="2000" dirty="0" err="1"/>
              <a:t>RapidSOS</a:t>
            </a:r>
            <a:r>
              <a:rPr lang="en-US" sz="2000" dirty="0"/>
              <a:t>			</a:t>
            </a:r>
          </a:p>
          <a:p>
            <a:pPr marL="742950" lvl="1" indent="-285750" fontAlgn="base">
              <a:buFont typeface="Arial" panose="020B0604020202020204" pitchFamily="34" charset="0"/>
              <a:buChar char="•"/>
            </a:pPr>
            <a:r>
              <a:rPr lang="en-US" sz="2000" dirty="0"/>
              <a:t>Integrated into </a:t>
            </a:r>
            <a:r>
              <a:rPr lang="en-US" sz="2000" dirty="0" err="1"/>
              <a:t>RapidDeploy</a:t>
            </a:r>
            <a:r>
              <a:rPr lang="en-US" sz="2000" dirty="0"/>
              <a:t> - uses data from millions of connected devices to more accurately locate callers</a:t>
            </a:r>
          </a:p>
          <a:p>
            <a:pPr marL="742950" lvl="1" indent="-285750" fontAlgn="base">
              <a:buFont typeface="Arial" panose="020B0604020202020204" pitchFamily="34" charset="0"/>
              <a:buChar char="•"/>
            </a:pPr>
            <a:r>
              <a:rPr lang="en-US" sz="2000" dirty="0"/>
              <a:t>Request for PSAP boundaries - FORWARD TO EILEEN</a:t>
            </a:r>
          </a:p>
          <a:p>
            <a:pPr marL="1200150" lvl="2" indent="-285750" fontAlgn="base">
              <a:buFont typeface="Arial" panose="020B0604020202020204" pitchFamily="34" charset="0"/>
              <a:buChar char="•"/>
            </a:pPr>
            <a:r>
              <a:rPr lang="en-US" sz="2000" dirty="0"/>
              <a:t>DASC provided statewide PSAP boundaries on behalf of KS 911 CC</a:t>
            </a:r>
          </a:p>
          <a:p>
            <a:pPr lvl="1" fontAlgn="base"/>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pic>
        <p:nvPicPr>
          <p:cNvPr id="2" name="Picture 1">
            <a:extLst>
              <a:ext uri="{FF2B5EF4-FFF2-40B4-BE49-F238E27FC236}">
                <a16:creationId xmlns:a16="http://schemas.microsoft.com/office/drawing/2014/main" id="{16DC007C-98B8-9947-8B88-2CC9DBE0C383}"/>
              </a:ext>
            </a:extLst>
          </p:cNvPr>
          <p:cNvPicPr>
            <a:picLocks noChangeAspect="1"/>
          </p:cNvPicPr>
          <p:nvPr/>
        </p:nvPicPr>
        <p:blipFill>
          <a:blip r:embed="rId3"/>
          <a:stretch>
            <a:fillRect/>
          </a:stretch>
        </p:blipFill>
        <p:spPr>
          <a:xfrm>
            <a:off x="4135120" y="1313180"/>
            <a:ext cx="2187146" cy="685800"/>
          </a:xfrm>
          <a:prstGeom prst="rect">
            <a:avLst/>
          </a:prstGeom>
        </p:spPr>
      </p:pic>
      <p:pic>
        <p:nvPicPr>
          <p:cNvPr id="3" name="Picture 2">
            <a:extLst>
              <a:ext uri="{FF2B5EF4-FFF2-40B4-BE49-F238E27FC236}">
                <a16:creationId xmlns:a16="http://schemas.microsoft.com/office/drawing/2014/main" id="{92865B18-ED14-FC45-947F-F0A7AD7A7500}"/>
              </a:ext>
            </a:extLst>
          </p:cNvPr>
          <p:cNvPicPr>
            <a:picLocks noChangeAspect="1"/>
          </p:cNvPicPr>
          <p:nvPr/>
        </p:nvPicPr>
        <p:blipFill>
          <a:blip r:embed="rId4"/>
          <a:stretch>
            <a:fillRect/>
          </a:stretch>
        </p:blipFill>
        <p:spPr>
          <a:xfrm>
            <a:off x="4521925" y="4038600"/>
            <a:ext cx="2133600" cy="797406"/>
          </a:xfrm>
          <a:prstGeom prst="rect">
            <a:avLst/>
          </a:prstGeom>
        </p:spPr>
      </p:pic>
    </p:spTree>
    <p:extLst>
      <p:ext uri="{BB962C8B-B14F-4D97-AF65-F5344CB8AC3E}">
        <p14:creationId xmlns:p14="http://schemas.microsoft.com/office/powerpoint/2010/main" val="7615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16966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NG911 Portal Update</a:t>
            </a: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79843" y="856357"/>
            <a:ext cx="8714644" cy="2215991"/>
          </a:xfrm>
          <a:prstGeom prst="rect">
            <a:avLst/>
          </a:prstGeom>
          <a:noFill/>
        </p:spPr>
        <p:txBody>
          <a:bodyPr wrap="square" rtlCol="0">
            <a:spAutoFit/>
          </a:bodyPr>
          <a:lstStyle/>
          <a:p>
            <a:pPr fontAlgn="base"/>
            <a:r>
              <a:rPr lang="en-US" sz="2000" dirty="0"/>
              <a:t>Some menu items are moving to improve efficiency</a:t>
            </a:r>
          </a:p>
          <a:p>
            <a:pPr fontAlgn="base"/>
            <a:endParaRPr lang="en-US" sz="2000" dirty="0"/>
          </a:p>
          <a:p>
            <a:pPr fontAlgn="base"/>
            <a:r>
              <a:rPr lang="en-US" sz="2000" dirty="0"/>
              <a:t>Biggest change - you might have to click twice!</a:t>
            </a:r>
          </a:p>
          <a:p>
            <a:pPr fontAlgn="base"/>
            <a:endParaRPr lang="en-US" sz="2000" dirty="0"/>
          </a:p>
          <a:p>
            <a:pPr fontAlgn="base"/>
            <a:r>
              <a:rPr lang="en-US" sz="2000" dirty="0"/>
              <a:t>Nothing is being removed, just reorganized for quicker response times and future development</a:t>
            </a:r>
          </a:p>
          <a:p>
            <a:pPr lvl="1" fontAlgn="base"/>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383482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NG911 Imagery Update</a:t>
            </a: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230398" y="725268"/>
            <a:ext cx="8714644" cy="4708981"/>
          </a:xfrm>
          <a:prstGeom prst="rect">
            <a:avLst/>
          </a:prstGeom>
          <a:noFill/>
        </p:spPr>
        <p:txBody>
          <a:bodyPr wrap="square" rtlCol="0">
            <a:spAutoFit/>
          </a:bodyPr>
          <a:lstStyle/>
          <a:p>
            <a:r>
              <a:rPr lang="en-US" sz="2000" dirty="0">
                <a:solidFill>
                  <a:srgbClr val="000000"/>
                </a:solidFill>
                <a:ea typeface="Calibri Light" charset="0"/>
                <a:cs typeface="Calibri Light" charset="0"/>
              </a:rPr>
              <a:t>2018 NG911 imagery</a:t>
            </a:r>
          </a:p>
          <a:p>
            <a:pPr marL="742950" lvl="1" indent="-285750">
              <a:buFont typeface="Arial" panose="020B0604020202020204" pitchFamily="34" charset="0"/>
              <a:buChar char="•"/>
            </a:pPr>
            <a:r>
              <a:rPr lang="en-US" sz="2000" dirty="0">
                <a:solidFill>
                  <a:srgbClr val="000000"/>
                </a:solidFill>
                <a:ea typeface="Calibri Light" charset="0"/>
                <a:cs typeface="Calibri Light" charset="0"/>
              </a:rPr>
              <a:t>Hexagon/</a:t>
            </a:r>
            <a:r>
              <a:rPr lang="en-US" sz="2000" dirty="0" err="1">
                <a:solidFill>
                  <a:srgbClr val="000000"/>
                </a:solidFill>
                <a:ea typeface="Calibri Light" charset="0"/>
                <a:cs typeface="Calibri Light" charset="0"/>
              </a:rPr>
              <a:t>Valtus</a:t>
            </a:r>
            <a:r>
              <a:rPr lang="en-US" sz="2000" dirty="0">
                <a:solidFill>
                  <a:srgbClr val="000000"/>
                </a:solidFill>
                <a:ea typeface="Calibri Light" charset="0"/>
                <a:cs typeface="Calibri Light" charset="0"/>
              </a:rPr>
              <a:t> Imagery Services</a:t>
            </a:r>
          </a:p>
          <a:p>
            <a:pPr marL="1200150" lvl="2" indent="-285750">
              <a:buFont typeface="Arial" panose="020B0604020202020204" pitchFamily="34" charset="0"/>
              <a:buChar char="•"/>
            </a:pPr>
            <a:r>
              <a:rPr lang="en-US" sz="2000" dirty="0">
                <a:solidFill>
                  <a:srgbClr val="FF0000"/>
                </a:solidFill>
                <a:ea typeface="Calibri Light" charset="0"/>
                <a:cs typeface="Calibri Light" charset="0"/>
              </a:rPr>
              <a:t>Moving from </a:t>
            </a:r>
            <a:r>
              <a:rPr lang="en-US" sz="2000" dirty="0" err="1">
                <a:solidFill>
                  <a:srgbClr val="FF0000"/>
                </a:solidFill>
                <a:ea typeface="Calibri Light" charset="0"/>
                <a:cs typeface="Calibri Light" charset="0"/>
              </a:rPr>
              <a:t>Valtus</a:t>
            </a:r>
            <a:r>
              <a:rPr lang="en-US" sz="2000" dirty="0">
                <a:solidFill>
                  <a:srgbClr val="FF0000"/>
                </a:solidFill>
                <a:ea typeface="Calibri Light" charset="0"/>
                <a:cs typeface="Calibri Light" charset="0"/>
              </a:rPr>
              <a:t> to AWS cloud hosting on Sept 15</a:t>
            </a:r>
          </a:p>
          <a:p>
            <a:pPr marL="742950" lvl="1" indent="-285750">
              <a:buFont typeface="Arial" panose="020B0604020202020204" pitchFamily="34" charset="0"/>
              <a:buChar char="•"/>
            </a:pPr>
            <a:r>
              <a:rPr lang="en-US" sz="2000" dirty="0">
                <a:solidFill>
                  <a:srgbClr val="000000"/>
                </a:solidFill>
                <a:ea typeface="Calibri Light" charset="0"/>
                <a:cs typeface="Calibri Light" charset="0"/>
              </a:rPr>
              <a:t>If you use this imagery service, you need to update your connections ASAP</a:t>
            </a:r>
          </a:p>
          <a:p>
            <a:pPr marL="742950" lvl="1" indent="-285750">
              <a:buFont typeface="Arial" panose="020B0604020202020204" pitchFamily="34" charset="0"/>
              <a:buChar char="•"/>
            </a:pPr>
            <a:r>
              <a:rPr lang="en-US" sz="2000" dirty="0">
                <a:solidFill>
                  <a:srgbClr val="000000"/>
                </a:solidFill>
                <a:ea typeface="Calibri Light" charset="0"/>
                <a:cs typeface="Calibri Light" charset="0"/>
              </a:rPr>
              <a:t>Username and passwords have not changed</a:t>
            </a:r>
          </a:p>
          <a:p>
            <a:pPr marL="742950" lvl="1" indent="-285750">
              <a:buFont typeface="Arial" panose="020B0604020202020204" pitchFamily="34" charset="0"/>
              <a:buChar char="•"/>
            </a:pPr>
            <a:r>
              <a:rPr lang="en-US" sz="2000" dirty="0">
                <a:solidFill>
                  <a:srgbClr val="000000"/>
                </a:solidFill>
                <a:ea typeface="Calibri Light" charset="0"/>
                <a:cs typeface="Calibri Light" charset="0"/>
              </a:rPr>
              <a:t>Email Eileen if you are a </a:t>
            </a:r>
            <a:r>
              <a:rPr lang="en-US" sz="2000" u="sng" dirty="0">
                <a:solidFill>
                  <a:srgbClr val="000000"/>
                </a:solidFill>
                <a:ea typeface="Calibri Light" charset="0"/>
                <a:cs typeface="Calibri Light" charset="0"/>
              </a:rPr>
              <a:t>current</a:t>
            </a:r>
            <a:r>
              <a:rPr lang="en-US" sz="2000" dirty="0">
                <a:solidFill>
                  <a:srgbClr val="000000"/>
                </a:solidFill>
                <a:ea typeface="Calibri Light" charset="0"/>
                <a:cs typeface="Calibri Light" charset="0"/>
              </a:rPr>
              <a:t> user and didn’t receive email notification</a:t>
            </a:r>
          </a:p>
          <a:p>
            <a:pPr marL="742950" lvl="1" indent="-285750">
              <a:buFont typeface="Arial" panose="020B0604020202020204" pitchFamily="34" charset="0"/>
              <a:buChar char="•"/>
            </a:pPr>
            <a:r>
              <a:rPr lang="en-US" sz="2000" dirty="0">
                <a:solidFill>
                  <a:srgbClr val="000000"/>
                </a:solidFill>
                <a:ea typeface="Calibri Light" charset="0"/>
                <a:cs typeface="Calibri Light" charset="0"/>
              </a:rPr>
              <a:t>If you would like to request access to 2018 imagery service, submit a data request</a:t>
            </a:r>
          </a:p>
          <a:p>
            <a:pPr lvl="1"/>
            <a:endParaRPr lang="en-US" sz="2000" dirty="0">
              <a:solidFill>
                <a:srgbClr val="000000"/>
              </a:solidFill>
              <a:ea typeface="Calibri Light" charset="0"/>
              <a:cs typeface="Calibri Light" charset="0"/>
            </a:endParaRPr>
          </a:p>
          <a:p>
            <a:r>
              <a:rPr lang="en-US" sz="2000" dirty="0">
                <a:solidFill>
                  <a:srgbClr val="000000"/>
                </a:solidFill>
                <a:ea typeface="Calibri Light" charset="0"/>
                <a:cs typeface="Calibri Light" charset="0"/>
              </a:rPr>
              <a:t>2014 NG911 Imagery publicly available through DASC data catalog</a:t>
            </a:r>
          </a:p>
          <a:p>
            <a:endParaRPr lang="en-US" sz="2000" dirty="0">
              <a:solidFill>
                <a:srgbClr val="000000"/>
              </a:solidFill>
              <a:ea typeface="Calibri Light" charset="0"/>
              <a:cs typeface="Calibri Light" charset="0"/>
            </a:endParaRPr>
          </a:p>
          <a:p>
            <a:r>
              <a:rPr lang="en-US" sz="2000" dirty="0">
                <a:solidFill>
                  <a:srgbClr val="000000"/>
                </a:solidFill>
                <a:ea typeface="Calibri Light" charset="0"/>
                <a:cs typeface="Calibri Light" charset="0"/>
              </a:rPr>
              <a:t>Local Imagery Buy Up</a:t>
            </a:r>
          </a:p>
          <a:p>
            <a:pPr marL="800100" lvl="1" indent="-342900">
              <a:buFont typeface="Arial" charset="0"/>
              <a:buChar char="•"/>
            </a:pPr>
            <a:r>
              <a:rPr lang="en-US" sz="2000" dirty="0">
                <a:solidFill>
                  <a:srgbClr val="000000"/>
                </a:solidFill>
                <a:ea typeface="Calibri Light" charset="0"/>
                <a:cs typeface="Calibri Light" charset="0"/>
              </a:rPr>
              <a:t>Still available for 2020 flying season</a:t>
            </a:r>
          </a:p>
          <a:p>
            <a:pPr marL="800100" lvl="1" indent="-342900">
              <a:buFont typeface="Arial" charset="0"/>
              <a:buChar char="•"/>
            </a:pPr>
            <a:r>
              <a:rPr lang="en-US" sz="2000" dirty="0">
                <a:solidFill>
                  <a:srgbClr val="000000"/>
                </a:solidFill>
                <a:ea typeface="Calibri Light" charset="0"/>
                <a:cs typeface="Calibri Light" charset="0"/>
              </a:rPr>
              <a:t>For more information and pricing</a:t>
            </a:r>
          </a:p>
          <a:p>
            <a:pPr marL="1257300" lvl="2" indent="-342900">
              <a:buFont typeface="Courier New" charset="0"/>
              <a:buChar char="o"/>
            </a:pPr>
            <a:r>
              <a:rPr lang="en-US" sz="2000" dirty="0">
                <a:solidFill>
                  <a:srgbClr val="000000"/>
                </a:solidFill>
                <a:ea typeface="Calibri Light" charset="0"/>
                <a:cs typeface="Calibri Light" charset="0"/>
              </a:rPr>
              <a:t>contact Tim </a:t>
            </a:r>
            <a:r>
              <a:rPr lang="en-US" sz="2000" dirty="0" err="1">
                <a:solidFill>
                  <a:srgbClr val="000000"/>
                </a:solidFill>
                <a:ea typeface="Calibri Light" charset="0"/>
                <a:cs typeface="Calibri Light" charset="0"/>
              </a:rPr>
              <a:t>Donze</a:t>
            </a:r>
            <a:r>
              <a:rPr lang="en-US" sz="2000" dirty="0">
                <a:solidFill>
                  <a:srgbClr val="000000"/>
                </a:solidFill>
                <a:ea typeface="Calibri Light" charset="0"/>
                <a:cs typeface="Calibri Light" charset="0"/>
              </a:rPr>
              <a:t>, </a:t>
            </a:r>
            <a:r>
              <a:rPr lang="en-US" sz="2000" dirty="0" err="1">
                <a:solidFill>
                  <a:srgbClr val="000000"/>
                </a:solidFill>
                <a:ea typeface="Calibri Light" charset="0"/>
                <a:cs typeface="Calibri Light" charset="0"/>
              </a:rPr>
              <a:t>Surdex</a:t>
            </a:r>
            <a:r>
              <a:rPr lang="en-US" sz="2000" dirty="0">
                <a:solidFill>
                  <a:srgbClr val="000000"/>
                </a:solidFill>
                <a:ea typeface="Calibri Light" charset="0"/>
                <a:cs typeface="Calibri Light" charset="0"/>
              </a:rPr>
              <a:t> - </a:t>
            </a:r>
            <a:r>
              <a:rPr lang="en-US" sz="2000" dirty="0">
                <a:solidFill>
                  <a:srgbClr val="000000"/>
                </a:solidFill>
                <a:ea typeface="Calibri Light" charset="0"/>
                <a:cs typeface="Calibri Light" charset="0"/>
                <a:hlinkClick r:id="rId2"/>
              </a:rPr>
              <a:t>TimD@SURDEX.COM</a:t>
            </a:r>
            <a:endParaRPr lang="en-US" sz="2000" dirty="0">
              <a:solidFill>
                <a:srgbClr val="000000"/>
              </a:solidFill>
              <a:ea typeface="Calibri Light" charset="0"/>
              <a:cs typeface="Calibri Light"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66029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NG911 Imagery Update</a:t>
            </a: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206220" y="838200"/>
            <a:ext cx="8714644" cy="1938992"/>
          </a:xfrm>
          <a:prstGeom prst="rect">
            <a:avLst/>
          </a:prstGeom>
          <a:noFill/>
        </p:spPr>
        <p:txBody>
          <a:bodyPr wrap="square" rtlCol="0">
            <a:spAutoFit/>
          </a:bodyPr>
          <a:lstStyle/>
          <a:p>
            <a:r>
              <a:rPr lang="en-US" sz="2400" dirty="0">
                <a:solidFill>
                  <a:srgbClr val="000000"/>
                </a:solidFill>
                <a:ea typeface="Calibri Light" charset="0"/>
                <a:cs typeface="Calibri Light" charset="0"/>
              </a:rPr>
              <a:t>DASC data request page</a:t>
            </a:r>
          </a:p>
          <a:p>
            <a:endParaRPr lang="en-US" sz="2400" dirty="0">
              <a:solidFill>
                <a:srgbClr val="000000"/>
              </a:solidFill>
              <a:ea typeface="Calibri Light" charset="0"/>
              <a:cs typeface="Calibri Light" charset="0"/>
            </a:endParaRPr>
          </a:p>
          <a:p>
            <a:pPr marL="342900" indent="-342900">
              <a:buFont typeface="Arial" charset="0"/>
              <a:buChar char="•"/>
            </a:pPr>
            <a:r>
              <a:rPr lang="en-US" sz="2400" dirty="0">
                <a:solidFill>
                  <a:srgbClr val="000000"/>
                </a:solidFill>
                <a:ea typeface="Calibri Light" charset="0"/>
                <a:cs typeface="Calibri Light" charset="0"/>
              </a:rPr>
              <a:t>In data catalog, navigate to NG911 High Resolution </a:t>
            </a:r>
            <a:r>
              <a:rPr lang="en-US" sz="2400" dirty="0" err="1">
                <a:solidFill>
                  <a:srgbClr val="000000"/>
                </a:solidFill>
                <a:ea typeface="Calibri Light" charset="0"/>
                <a:cs typeface="Calibri Light" charset="0"/>
              </a:rPr>
              <a:t>Orthoimagery</a:t>
            </a:r>
            <a:endParaRPr lang="en-US" sz="2400" dirty="0">
              <a:solidFill>
                <a:srgbClr val="000000"/>
              </a:solidFill>
              <a:ea typeface="Calibri Light" charset="0"/>
              <a:cs typeface="Calibri Light" charset="0"/>
            </a:endParaRPr>
          </a:p>
          <a:p>
            <a:pPr marL="342900" indent="-342900">
              <a:buFont typeface="Arial" charset="0"/>
              <a:buChar char="•"/>
            </a:pPr>
            <a:endParaRPr lang="en-US" sz="2400" dirty="0">
              <a:solidFill>
                <a:srgbClr val="000000"/>
              </a:solidFill>
              <a:ea typeface="Calibri Light" charset="0"/>
              <a:cs typeface="Calibri Light" charset="0"/>
            </a:endParaRPr>
          </a:p>
          <a:p>
            <a:pPr marL="342900" indent="-342900">
              <a:buFont typeface="Arial" charset="0"/>
              <a:buChar char="•"/>
            </a:pPr>
            <a:r>
              <a:rPr lang="en-US" sz="2400" dirty="0">
                <a:solidFill>
                  <a:srgbClr val="000000"/>
                </a:solidFill>
                <a:ea typeface="Calibri Light" charset="0"/>
                <a:cs typeface="Calibri Light" charset="0"/>
              </a:rPr>
              <a:t>Log in and click on online request form link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pic>
        <p:nvPicPr>
          <p:cNvPr id="2" name="Picture 1"/>
          <p:cNvPicPr>
            <a:picLocks noChangeAspect="1"/>
          </p:cNvPicPr>
          <p:nvPr/>
        </p:nvPicPr>
        <p:blipFill>
          <a:blip r:embed="rId3"/>
          <a:stretch>
            <a:fillRect/>
          </a:stretch>
        </p:blipFill>
        <p:spPr>
          <a:xfrm>
            <a:off x="206220" y="3156373"/>
            <a:ext cx="8173266" cy="3701627"/>
          </a:xfrm>
          <a:prstGeom prst="rect">
            <a:avLst/>
          </a:prstGeom>
        </p:spPr>
      </p:pic>
      <p:sp>
        <p:nvSpPr>
          <p:cNvPr id="3" name="Right Arrow 2"/>
          <p:cNvSpPr/>
          <p:nvPr/>
        </p:nvSpPr>
        <p:spPr>
          <a:xfrm rot="6279679">
            <a:off x="6000646" y="2977854"/>
            <a:ext cx="2048520" cy="59675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23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NG911 Imagery Update</a:t>
            </a: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0"/>
            <a:ext cx="741959" cy="609600"/>
          </a:xfrm>
          <a:prstGeom prst="rect">
            <a:avLst/>
          </a:prstGeom>
        </p:spPr>
      </p:pic>
      <p:sp>
        <p:nvSpPr>
          <p:cNvPr id="6" name="TextBox 5"/>
          <p:cNvSpPr txBox="1"/>
          <p:nvPr/>
        </p:nvSpPr>
        <p:spPr>
          <a:xfrm>
            <a:off x="203172" y="734198"/>
            <a:ext cx="2495876" cy="369332"/>
          </a:xfrm>
          <a:prstGeom prst="rect">
            <a:avLst/>
          </a:prstGeom>
          <a:noFill/>
        </p:spPr>
        <p:txBody>
          <a:bodyPr wrap="none" rtlCol="0">
            <a:spAutoFit/>
          </a:bodyPr>
          <a:lstStyle/>
          <a:p>
            <a:r>
              <a:rPr lang="en-US" dirty="0"/>
              <a:t>DASC Data </a:t>
            </a:r>
            <a:r>
              <a:rPr lang="en-US"/>
              <a:t>Request page</a:t>
            </a:r>
          </a:p>
        </p:txBody>
      </p:sp>
      <p:pic>
        <p:nvPicPr>
          <p:cNvPr id="2" name="Picture 1">
            <a:extLst>
              <a:ext uri="{FF2B5EF4-FFF2-40B4-BE49-F238E27FC236}">
                <a16:creationId xmlns:a16="http://schemas.microsoft.com/office/drawing/2014/main" id="{A26ABB9B-EF4E-724E-AD22-48A17C44E29E}"/>
              </a:ext>
            </a:extLst>
          </p:cNvPr>
          <p:cNvPicPr>
            <a:picLocks noChangeAspect="1"/>
          </p:cNvPicPr>
          <p:nvPr/>
        </p:nvPicPr>
        <p:blipFill>
          <a:blip r:embed="rId3"/>
          <a:stretch>
            <a:fillRect/>
          </a:stretch>
        </p:blipFill>
        <p:spPr>
          <a:xfrm>
            <a:off x="457200" y="1066800"/>
            <a:ext cx="7963154" cy="5581650"/>
          </a:xfrm>
          <a:prstGeom prst="rect">
            <a:avLst/>
          </a:prstGeom>
        </p:spPr>
      </p:pic>
      <p:sp>
        <p:nvSpPr>
          <p:cNvPr id="11" name="Right Arrow 10">
            <a:extLst>
              <a:ext uri="{FF2B5EF4-FFF2-40B4-BE49-F238E27FC236}">
                <a16:creationId xmlns:a16="http://schemas.microsoft.com/office/drawing/2014/main" id="{483D367E-64DB-0F44-894B-C114269B71EC}"/>
              </a:ext>
            </a:extLst>
          </p:cNvPr>
          <p:cNvSpPr/>
          <p:nvPr/>
        </p:nvSpPr>
        <p:spPr>
          <a:xfrm>
            <a:off x="838200" y="2895600"/>
            <a:ext cx="612910" cy="2286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17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GeoMSAG</a:t>
            </a:r>
            <a:r>
              <a:rPr lang="en-US" dirty="0"/>
              <a:t> and Geospatial Call Routing Update</a:t>
            </a:r>
          </a:p>
        </p:txBody>
      </p:sp>
      <p:sp>
        <p:nvSpPr>
          <p:cNvPr id="3" name="Subtitle 2"/>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94FD9C63-91F1-0145-8993-4FF2F25DC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76200"/>
            <a:ext cx="741959" cy="609600"/>
          </a:xfrm>
          <a:prstGeom prst="rect">
            <a:avLst/>
          </a:prstGeom>
        </p:spPr>
      </p:pic>
    </p:spTree>
    <p:extLst>
      <p:ext uri="{BB962C8B-B14F-4D97-AF65-F5344CB8AC3E}">
        <p14:creationId xmlns:p14="http://schemas.microsoft.com/office/powerpoint/2010/main" val="24359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Items</a:t>
            </a:r>
          </a:p>
        </p:txBody>
      </p:sp>
      <p:sp>
        <p:nvSpPr>
          <p:cNvPr id="3" name="Content Placeholder 2"/>
          <p:cNvSpPr>
            <a:spLocks noGrp="1"/>
          </p:cNvSpPr>
          <p:nvPr>
            <p:ph idx="1"/>
          </p:nvPr>
        </p:nvSpPr>
        <p:spPr>
          <a:xfrm>
            <a:off x="628650" y="2226468"/>
            <a:ext cx="7886700" cy="3572299"/>
          </a:xfrm>
        </p:spPr>
        <p:txBody>
          <a:bodyPr>
            <a:normAutofit/>
          </a:bodyPr>
          <a:lstStyle/>
          <a:p>
            <a:pPr>
              <a:spcAft>
                <a:spcPts val="900"/>
              </a:spcAft>
            </a:pPr>
            <a:r>
              <a:rPr lang="en-US" dirty="0"/>
              <a:t>90 PSAPs have switched out their MSAGs for </a:t>
            </a:r>
            <a:r>
              <a:rPr lang="en-US" dirty="0" err="1"/>
              <a:t>geoMSAGs</a:t>
            </a:r>
            <a:endParaRPr lang="en-US" dirty="0"/>
          </a:p>
          <a:p>
            <a:pPr>
              <a:spcAft>
                <a:spcPts val="900"/>
              </a:spcAft>
            </a:pPr>
            <a:r>
              <a:rPr lang="en-US" dirty="0"/>
              <a:t>Geospatial Call Routing is coming, but delayed while Motorola works out some software issues</a:t>
            </a:r>
          </a:p>
          <a:p>
            <a:pPr>
              <a:spcAft>
                <a:spcPts val="900"/>
              </a:spcAft>
            </a:pPr>
            <a:endParaRPr lang="en-US" dirty="0"/>
          </a:p>
          <a:p>
            <a:endParaRPr lang="en-US"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3FAE8842-2702-AC4F-B5CA-91C8C83A0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804113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18996</TotalTime>
  <Words>710</Words>
  <Application>Microsoft Macintosh PowerPoint</Application>
  <PresentationFormat>On-screen Show (4:3)</PresentationFormat>
  <Paragraphs>125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NG911 GIS User Group</vt:lpstr>
      <vt:lpstr>PowerPoint Presentation</vt:lpstr>
      <vt:lpstr>PowerPoint Presentation</vt:lpstr>
      <vt:lpstr>PowerPoint Presentation</vt:lpstr>
      <vt:lpstr>PowerPoint Presentation</vt:lpstr>
      <vt:lpstr>PowerPoint Presentation</vt:lpstr>
      <vt:lpstr>PowerPoint Presentation</vt:lpstr>
      <vt:lpstr>GeoMSAG and Geospatial Call Routing Update</vt:lpstr>
      <vt:lpstr>News Items</vt:lpstr>
      <vt:lpstr>Going Geospatial</vt:lpstr>
      <vt:lpstr>Care and Feeding of a geoMSAG</vt:lpstr>
      <vt:lpstr>From your submission to the geoMSAG</vt:lpstr>
      <vt:lpstr>From your submission to the geoMSAG</vt:lpstr>
      <vt:lpstr>NG911 Toolbox Update</vt:lpstr>
      <vt:lpstr>New Version- July 2019</vt:lpstr>
      <vt:lpstr>Other</vt:lpstr>
      <vt:lpstr>PowerPoint Presentation</vt:lpstr>
      <vt:lpstr>NG911 GIS User Group</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NG911 Toolbox Update</dc:title>
  <dc:creator>Kristen Jordan</dc:creator>
  <cp:lastModifiedBy>Microsoft Office User</cp:lastModifiedBy>
  <cp:revision>72</cp:revision>
  <dcterms:created xsi:type="dcterms:W3CDTF">2018-02-20T17:33:11Z</dcterms:created>
  <dcterms:modified xsi:type="dcterms:W3CDTF">2019-09-05T14:50:43Z</dcterms:modified>
</cp:coreProperties>
</file>