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6"/>
  </p:notesMasterIdLst>
  <p:sldIdLst>
    <p:sldId id="271" r:id="rId3"/>
    <p:sldId id="280" r:id="rId4"/>
    <p:sldId id="312" r:id="rId5"/>
    <p:sldId id="313" r:id="rId6"/>
    <p:sldId id="314" r:id="rId7"/>
    <p:sldId id="315" r:id="rId8"/>
    <p:sldId id="316" r:id="rId9"/>
    <p:sldId id="304" r:id="rId10"/>
    <p:sldId id="281" r:id="rId11"/>
    <p:sldId id="273" r:id="rId12"/>
    <p:sldId id="305" r:id="rId13"/>
    <p:sldId id="306" r:id="rId14"/>
    <p:sldId id="282" r:id="rId15"/>
    <p:sldId id="275" r:id="rId16"/>
    <p:sldId id="299" r:id="rId17"/>
    <p:sldId id="294" r:id="rId18"/>
    <p:sldId id="307" r:id="rId19"/>
    <p:sldId id="308" r:id="rId20"/>
    <p:sldId id="309" r:id="rId21"/>
    <p:sldId id="310" r:id="rId22"/>
    <p:sldId id="311" r:id="rId23"/>
    <p:sldId id="284" r:id="rId24"/>
    <p:sldId id="283"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707"/>
    <p:restoredTop sz="97714"/>
  </p:normalViewPr>
  <p:slideViewPr>
    <p:cSldViewPr>
      <p:cViewPr>
        <p:scale>
          <a:sx n="152" d="100"/>
          <a:sy n="152" d="100"/>
        </p:scale>
        <p:origin x="1184" y="31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471364-2F69-F04B-99C6-89B501EA7DEA}" type="datetimeFigureOut">
              <a:rPr lang="en-US" smtClean="0"/>
              <a:t>5/17/19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79B091-F773-0142-82E1-A28864E09296}" type="slidenum">
              <a:rPr lang="en-US" smtClean="0"/>
              <a:t>‹#›</a:t>
            </a:fld>
            <a:endParaRPr lang="en-US"/>
          </a:p>
        </p:txBody>
      </p:sp>
    </p:spTree>
    <p:extLst>
      <p:ext uri="{BB962C8B-B14F-4D97-AF65-F5344CB8AC3E}">
        <p14:creationId xmlns:p14="http://schemas.microsoft.com/office/powerpoint/2010/main" val="147403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4A30F4-B628-4993-B8F5-0B54A9DD2D21}" type="slidenum">
              <a:rPr lang="en-US" smtClean="0"/>
              <a:t>23</a:t>
            </a:fld>
            <a:endParaRPr lang="en-US"/>
          </a:p>
        </p:txBody>
      </p:sp>
    </p:spTree>
    <p:extLst>
      <p:ext uri="{BB962C8B-B14F-4D97-AF65-F5344CB8AC3E}">
        <p14:creationId xmlns:p14="http://schemas.microsoft.com/office/powerpoint/2010/main" val="1678392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967B78-AFFB-40FA-BA59-5A9907F89B8C}" type="datetimeFigureOut">
              <a:rPr lang="en-US" smtClean="0"/>
              <a:t>5/17/19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20F68A-14F4-478E-9044-A4F07A8ED3CB}" type="slidenum">
              <a:rPr lang="en-US" smtClean="0"/>
              <a:t>‹#›</a:t>
            </a:fld>
            <a:endParaRPr lang="en-US"/>
          </a:p>
        </p:txBody>
      </p:sp>
    </p:spTree>
    <p:extLst>
      <p:ext uri="{BB962C8B-B14F-4D97-AF65-F5344CB8AC3E}">
        <p14:creationId xmlns:p14="http://schemas.microsoft.com/office/powerpoint/2010/main" val="2115029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967B78-AFFB-40FA-BA59-5A9907F89B8C}" type="datetimeFigureOut">
              <a:rPr lang="en-US" smtClean="0"/>
              <a:t>5/17/19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20F68A-14F4-478E-9044-A4F07A8ED3CB}" type="slidenum">
              <a:rPr lang="en-US" smtClean="0"/>
              <a:t>‹#›</a:t>
            </a:fld>
            <a:endParaRPr lang="en-US"/>
          </a:p>
        </p:txBody>
      </p:sp>
    </p:spTree>
    <p:extLst>
      <p:ext uri="{BB962C8B-B14F-4D97-AF65-F5344CB8AC3E}">
        <p14:creationId xmlns:p14="http://schemas.microsoft.com/office/powerpoint/2010/main" val="3688741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967B78-AFFB-40FA-BA59-5A9907F89B8C}" type="datetimeFigureOut">
              <a:rPr lang="en-US" smtClean="0"/>
              <a:t>5/17/19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20F68A-14F4-478E-9044-A4F07A8ED3CB}" type="slidenum">
              <a:rPr lang="en-US" smtClean="0"/>
              <a:t>‹#›</a:t>
            </a:fld>
            <a:endParaRPr lang="en-US"/>
          </a:p>
        </p:txBody>
      </p:sp>
    </p:spTree>
    <p:extLst>
      <p:ext uri="{BB962C8B-B14F-4D97-AF65-F5344CB8AC3E}">
        <p14:creationId xmlns:p14="http://schemas.microsoft.com/office/powerpoint/2010/main" val="1310363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3BD9E5B-43F7-4A18-B17A-F2936B4CD40C}" type="datetimeFigureOut">
              <a:rPr lang="en-US" smtClean="0">
                <a:solidFill>
                  <a:prstClr val="black"/>
                </a:solidFill>
              </a:rPr>
              <a:pPr/>
              <a:t>5/17/19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B5B803A-BB52-4F00-9F5D-9FA3E538D60F}" type="slidenum">
              <a:rPr lang="en-US" smtClean="0">
                <a:solidFill>
                  <a:prstClr val="black"/>
                </a:solidFill>
              </a:rPr>
              <a:pPr/>
              <a:t>‹#›</a:t>
            </a:fld>
            <a:endParaRPr lang="en-US">
              <a:solidFill>
                <a:prstClr val="black"/>
              </a:solidFill>
            </a:endParaRP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3BD9E5B-43F7-4A18-B17A-F2936B4CD40C}" type="datetimeFigureOut">
              <a:rPr lang="en-US" smtClean="0">
                <a:solidFill>
                  <a:prstClr val="black"/>
                </a:solidFill>
              </a:rPr>
              <a:pPr/>
              <a:t>5/17/19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B5B803A-BB52-4F00-9F5D-9FA3E538D60F}" type="slidenum">
              <a:rPr lang="en-US" smtClean="0">
                <a:solidFill>
                  <a:prstClr val="black"/>
                </a:solidFill>
              </a:rPr>
              <a:pPr/>
              <a:t>‹#›</a:t>
            </a:fld>
            <a:endParaRPr lang="en-US">
              <a:solidFill>
                <a:prstClr val="black"/>
              </a:solidFill>
            </a:endParaRP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3BD9E5B-43F7-4A18-B17A-F2936B4CD40C}" type="datetimeFigureOut">
              <a:rPr lang="en-US" smtClean="0">
                <a:solidFill>
                  <a:prstClr val="black"/>
                </a:solidFill>
              </a:rPr>
              <a:pPr/>
              <a:t>5/17/19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B5B803A-BB52-4F00-9F5D-9FA3E538D60F}" type="slidenum">
              <a:rPr lang="en-US" smtClean="0">
                <a:solidFill>
                  <a:prstClr val="black"/>
                </a:solidFill>
              </a:rPr>
              <a:pPr/>
              <a:t>‹#›</a:t>
            </a:fld>
            <a:endParaRPr lang="en-US">
              <a:solidFill>
                <a:prstClr val="black"/>
              </a:solidFill>
            </a:endParaRP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3BD9E5B-43F7-4A18-B17A-F2936B4CD40C}" type="datetimeFigureOut">
              <a:rPr lang="en-US" smtClean="0">
                <a:solidFill>
                  <a:prstClr val="black"/>
                </a:solidFill>
              </a:rPr>
              <a:pPr/>
              <a:t>5/17/19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B5B803A-BB52-4F00-9F5D-9FA3E538D60F}" type="slidenum">
              <a:rPr lang="en-US" smtClean="0">
                <a:solidFill>
                  <a:prstClr val="black"/>
                </a:solidFill>
              </a:rPr>
              <a:pPr/>
              <a:t>‹#›</a:t>
            </a:fld>
            <a:endParaRPr lang="en-US">
              <a:solidFill>
                <a:prstClr val="black"/>
              </a:solidFill>
            </a:endParaRP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83BD9E5B-43F7-4A18-B17A-F2936B4CD40C}" type="datetimeFigureOut">
              <a:rPr lang="en-US" smtClean="0">
                <a:solidFill>
                  <a:prstClr val="black"/>
                </a:solidFill>
              </a:rPr>
              <a:pPr/>
              <a:t>5/17/19</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B5B803A-BB52-4F00-9F5D-9FA3E538D60F}" type="slidenum">
              <a:rPr lang="en-US" smtClean="0">
                <a:solidFill>
                  <a:prstClr val="black"/>
                </a:solidFill>
              </a:rPr>
              <a:pPr/>
              <a:t>‹#›</a:t>
            </a:fld>
            <a:endParaRPr lang="en-US">
              <a:solidFill>
                <a:prstClr val="black"/>
              </a:solidFill>
            </a:endParaRP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83BD9E5B-43F7-4A18-B17A-F2936B4CD40C}" type="datetimeFigureOut">
              <a:rPr lang="en-US" smtClean="0">
                <a:solidFill>
                  <a:prstClr val="black"/>
                </a:solidFill>
              </a:rPr>
              <a:pPr/>
              <a:t>5/17/19</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B5B803A-BB52-4F00-9F5D-9FA3E538D60F}" type="slidenum">
              <a:rPr lang="en-US" smtClean="0">
                <a:solidFill>
                  <a:prstClr val="black"/>
                </a:solidFill>
              </a:rPr>
              <a:pPr/>
              <a:t>‹#›</a:t>
            </a:fld>
            <a:endParaRPr lang="en-US">
              <a:solidFill>
                <a:prstClr val="black"/>
              </a:solidFill>
            </a:endParaRP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83BD9E5B-43F7-4A18-B17A-F2936B4CD40C}" type="datetimeFigureOut">
              <a:rPr lang="en-US" smtClean="0">
                <a:solidFill>
                  <a:prstClr val="black"/>
                </a:solidFill>
              </a:rPr>
              <a:pPr/>
              <a:t>5/17/19</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B5B803A-BB52-4F00-9F5D-9FA3E538D60F}" type="slidenum">
              <a:rPr lang="en-US" smtClean="0">
                <a:solidFill>
                  <a:prstClr val="black"/>
                </a:solidFill>
              </a:rPr>
              <a:pPr/>
              <a:t>‹#›</a:t>
            </a:fld>
            <a:endParaRPr lang="en-US">
              <a:solidFill>
                <a:prstClr val="black"/>
              </a:solidFill>
            </a:endParaRP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3BD9E5B-43F7-4A18-B17A-F2936B4CD40C}" type="datetimeFigureOut">
              <a:rPr lang="en-US" smtClean="0">
                <a:solidFill>
                  <a:prstClr val="black"/>
                </a:solidFill>
              </a:rPr>
              <a:pPr/>
              <a:t>5/17/19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B5B803A-BB52-4F00-9F5D-9FA3E538D60F}" type="slidenum">
              <a:rPr lang="en-US" smtClean="0">
                <a:solidFill>
                  <a:prstClr val="black"/>
                </a:solidFill>
              </a:rPr>
              <a:pPr/>
              <a:t>‹#›</a:t>
            </a:fld>
            <a:endParaRPr lang="en-US">
              <a:solidFill>
                <a:prstClr val="black"/>
              </a:solidFill>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967B78-AFFB-40FA-BA59-5A9907F89B8C}" type="datetimeFigureOut">
              <a:rPr lang="en-US" smtClean="0"/>
              <a:t>5/17/19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20F68A-14F4-478E-9044-A4F07A8ED3CB}" type="slidenum">
              <a:rPr lang="en-US" smtClean="0"/>
              <a:t>‹#›</a:t>
            </a:fld>
            <a:endParaRPr lang="en-US"/>
          </a:p>
        </p:txBody>
      </p:sp>
    </p:spTree>
    <p:extLst>
      <p:ext uri="{BB962C8B-B14F-4D97-AF65-F5344CB8AC3E}">
        <p14:creationId xmlns:p14="http://schemas.microsoft.com/office/powerpoint/2010/main" val="32366097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3BD9E5B-43F7-4A18-B17A-F2936B4CD40C}" type="datetimeFigureOut">
              <a:rPr lang="en-US" smtClean="0">
                <a:solidFill>
                  <a:prstClr val="black"/>
                </a:solidFill>
              </a:rPr>
              <a:pPr/>
              <a:t>5/17/19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B5B803A-BB52-4F00-9F5D-9FA3E538D60F}" type="slidenum">
              <a:rPr lang="en-US" smtClean="0">
                <a:solidFill>
                  <a:prstClr val="black"/>
                </a:solidFill>
              </a:rPr>
              <a:pPr/>
              <a:t>‹#›</a:t>
            </a:fld>
            <a:endParaRPr lang="en-US">
              <a:solidFill>
                <a:prstClr val="black"/>
              </a:solidFill>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3BD9E5B-43F7-4A18-B17A-F2936B4CD40C}" type="datetimeFigureOut">
              <a:rPr lang="en-US" smtClean="0">
                <a:solidFill>
                  <a:prstClr val="black"/>
                </a:solidFill>
              </a:rPr>
              <a:pPr/>
              <a:t>5/17/19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B5B803A-BB52-4F00-9F5D-9FA3E538D60F}" type="slidenum">
              <a:rPr lang="en-US" smtClean="0">
                <a:solidFill>
                  <a:prstClr val="black"/>
                </a:solidFill>
              </a:rPr>
              <a:pPr/>
              <a:t>‹#›</a:t>
            </a:fld>
            <a:endParaRPr lang="en-US">
              <a:solidFill>
                <a:prstClr val="black"/>
              </a:solidFill>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3BD9E5B-43F7-4A18-B17A-F2936B4CD40C}" type="datetimeFigureOut">
              <a:rPr lang="en-US" smtClean="0">
                <a:solidFill>
                  <a:prstClr val="black"/>
                </a:solidFill>
              </a:rPr>
              <a:pPr/>
              <a:t>5/17/19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B5B803A-BB52-4F00-9F5D-9FA3E538D60F}" type="slidenum">
              <a:rPr lang="en-US" smtClean="0">
                <a:solidFill>
                  <a:prstClr val="black"/>
                </a:solidFill>
              </a:rPr>
              <a:pPr/>
              <a:t>‹#›</a:t>
            </a:fld>
            <a:endParaRPr lang="en-US">
              <a:solidFill>
                <a:prstClr val="black"/>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967B78-AFFB-40FA-BA59-5A9907F89B8C}" type="datetimeFigureOut">
              <a:rPr lang="en-US" smtClean="0"/>
              <a:t>5/17/19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20F68A-14F4-478E-9044-A4F07A8ED3CB}" type="slidenum">
              <a:rPr lang="en-US" smtClean="0"/>
              <a:t>‹#›</a:t>
            </a:fld>
            <a:endParaRPr lang="en-US"/>
          </a:p>
        </p:txBody>
      </p:sp>
    </p:spTree>
    <p:extLst>
      <p:ext uri="{BB962C8B-B14F-4D97-AF65-F5344CB8AC3E}">
        <p14:creationId xmlns:p14="http://schemas.microsoft.com/office/powerpoint/2010/main" val="2010005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967B78-AFFB-40FA-BA59-5A9907F89B8C}" type="datetimeFigureOut">
              <a:rPr lang="en-US" smtClean="0"/>
              <a:t>5/17/19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20F68A-14F4-478E-9044-A4F07A8ED3CB}" type="slidenum">
              <a:rPr lang="en-US" smtClean="0"/>
              <a:t>‹#›</a:t>
            </a:fld>
            <a:endParaRPr lang="en-US"/>
          </a:p>
        </p:txBody>
      </p:sp>
    </p:spTree>
    <p:extLst>
      <p:ext uri="{BB962C8B-B14F-4D97-AF65-F5344CB8AC3E}">
        <p14:creationId xmlns:p14="http://schemas.microsoft.com/office/powerpoint/2010/main" val="4094118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967B78-AFFB-40FA-BA59-5A9907F89B8C}" type="datetimeFigureOut">
              <a:rPr lang="en-US" smtClean="0"/>
              <a:t>5/17/19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20F68A-14F4-478E-9044-A4F07A8ED3CB}" type="slidenum">
              <a:rPr lang="en-US" smtClean="0"/>
              <a:t>‹#›</a:t>
            </a:fld>
            <a:endParaRPr lang="en-US"/>
          </a:p>
        </p:txBody>
      </p:sp>
    </p:spTree>
    <p:extLst>
      <p:ext uri="{BB962C8B-B14F-4D97-AF65-F5344CB8AC3E}">
        <p14:creationId xmlns:p14="http://schemas.microsoft.com/office/powerpoint/2010/main" val="1291353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967B78-AFFB-40FA-BA59-5A9907F89B8C}" type="datetimeFigureOut">
              <a:rPr lang="en-US" smtClean="0"/>
              <a:t>5/17/19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20F68A-14F4-478E-9044-A4F07A8ED3CB}" type="slidenum">
              <a:rPr lang="en-US" smtClean="0"/>
              <a:t>‹#›</a:t>
            </a:fld>
            <a:endParaRPr lang="en-US"/>
          </a:p>
        </p:txBody>
      </p:sp>
    </p:spTree>
    <p:extLst>
      <p:ext uri="{BB962C8B-B14F-4D97-AF65-F5344CB8AC3E}">
        <p14:creationId xmlns:p14="http://schemas.microsoft.com/office/powerpoint/2010/main" val="513241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67B78-AFFB-40FA-BA59-5A9907F89B8C}" type="datetimeFigureOut">
              <a:rPr lang="en-US" smtClean="0"/>
              <a:t>5/17/19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20F68A-14F4-478E-9044-A4F07A8ED3CB}" type="slidenum">
              <a:rPr lang="en-US" smtClean="0"/>
              <a:t>‹#›</a:t>
            </a:fld>
            <a:endParaRPr lang="en-US"/>
          </a:p>
        </p:txBody>
      </p:sp>
    </p:spTree>
    <p:extLst>
      <p:ext uri="{BB962C8B-B14F-4D97-AF65-F5344CB8AC3E}">
        <p14:creationId xmlns:p14="http://schemas.microsoft.com/office/powerpoint/2010/main" val="4187807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967B78-AFFB-40FA-BA59-5A9907F89B8C}" type="datetimeFigureOut">
              <a:rPr lang="en-US" smtClean="0"/>
              <a:t>5/17/19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20F68A-14F4-478E-9044-A4F07A8ED3CB}" type="slidenum">
              <a:rPr lang="en-US" smtClean="0"/>
              <a:t>‹#›</a:t>
            </a:fld>
            <a:endParaRPr lang="en-US"/>
          </a:p>
        </p:txBody>
      </p:sp>
    </p:spTree>
    <p:extLst>
      <p:ext uri="{BB962C8B-B14F-4D97-AF65-F5344CB8AC3E}">
        <p14:creationId xmlns:p14="http://schemas.microsoft.com/office/powerpoint/2010/main" val="1581342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967B78-AFFB-40FA-BA59-5A9907F89B8C}" type="datetimeFigureOut">
              <a:rPr lang="en-US" smtClean="0"/>
              <a:t>5/17/19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20F68A-14F4-478E-9044-A4F07A8ED3CB}" type="slidenum">
              <a:rPr lang="en-US" smtClean="0"/>
              <a:t>‹#›</a:t>
            </a:fld>
            <a:endParaRPr lang="en-US"/>
          </a:p>
        </p:txBody>
      </p:sp>
    </p:spTree>
    <p:extLst>
      <p:ext uri="{BB962C8B-B14F-4D97-AF65-F5344CB8AC3E}">
        <p14:creationId xmlns:p14="http://schemas.microsoft.com/office/powerpoint/2010/main" val="137384938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67B78-AFFB-40FA-BA59-5A9907F89B8C}" type="datetimeFigureOut">
              <a:rPr lang="en-US" smtClean="0"/>
              <a:t>5/17/19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20F68A-14F4-478E-9044-A4F07A8ED3CB}" type="slidenum">
              <a:rPr lang="en-US" smtClean="0"/>
              <a:t>‹#›</a:t>
            </a:fld>
            <a:endParaRPr lang="en-US"/>
          </a:p>
        </p:txBody>
      </p:sp>
    </p:spTree>
    <p:extLst>
      <p:ext uri="{BB962C8B-B14F-4D97-AF65-F5344CB8AC3E}">
        <p14:creationId xmlns:p14="http://schemas.microsoft.com/office/powerpoint/2010/main" val="2091276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250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hyperlink" Target="https://www.google.com/url?q=https%3A%2F%2Fkansas.zoom.us%2Fj%2F884065987&amp;sa=D&amp;usd=2&amp;usg=AFQjCNH4-7wxfYvXW6qMDQ7U7F8o-0V3IQ"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4.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5.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TimD@SURDEX.COM" TargetMode="External"/><Relationship Id="rId3" Type="http://schemas.openxmlformats.org/officeDocument/2006/relationships/image" Target="../media/image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6.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23.xml.rels><?xml version="1.0" encoding="UTF-8" standalone="yes"?>
<Relationships xmlns="http://schemas.openxmlformats.org/package/2006/relationships"><Relationship Id="rId3" Type="http://schemas.openxmlformats.org/officeDocument/2006/relationships/hyperlink" Target="http://www.kansas911.org/" TargetMode="External"/><Relationship Id="rId4" Type="http://schemas.openxmlformats.org/officeDocument/2006/relationships/hyperlink" Target="http://www.kansasgis.org/initiatives/NG911/index.cfm" TargetMode="External"/><Relationship Id="rId5"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jpg"/><Relationship Id="rId3" Type="http://schemas.openxmlformats.org/officeDocument/2006/relationships/image" Target="../media/image3.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772400" cy="1470025"/>
          </a:xfrm>
        </p:spPr>
        <p:txBody>
          <a:bodyPr/>
          <a:lstStyle/>
          <a:p>
            <a:r>
              <a:rPr lang="en-US" dirty="0" smtClean="0"/>
              <a:t>NG911 GIS User Group</a:t>
            </a:r>
            <a:endParaRPr lang="en-US" dirty="0"/>
          </a:p>
        </p:txBody>
      </p:sp>
      <p:sp>
        <p:nvSpPr>
          <p:cNvPr id="3" name="Subtitle 2"/>
          <p:cNvSpPr>
            <a:spLocks noGrp="1"/>
          </p:cNvSpPr>
          <p:nvPr>
            <p:ph type="subTitle" idx="1"/>
          </p:nvPr>
        </p:nvSpPr>
        <p:spPr>
          <a:xfrm>
            <a:off x="1371600" y="2536825"/>
            <a:ext cx="6400800" cy="3940175"/>
          </a:xfrm>
        </p:spPr>
        <p:txBody>
          <a:bodyPr>
            <a:normAutofit/>
          </a:bodyPr>
          <a:lstStyle/>
          <a:p>
            <a:r>
              <a:rPr lang="en-US" dirty="0" smtClean="0"/>
              <a:t>2019 </a:t>
            </a:r>
            <a:r>
              <a:rPr lang="en-US" dirty="0" smtClean="0"/>
              <a:t>Q2 </a:t>
            </a:r>
            <a:r>
              <a:rPr lang="en-US" dirty="0" smtClean="0"/>
              <a:t>Meeting</a:t>
            </a:r>
            <a:endParaRPr lang="en-US" dirty="0"/>
          </a:p>
          <a:p>
            <a:r>
              <a:rPr lang="en-US" dirty="0" smtClean="0"/>
              <a:t>May 21</a:t>
            </a:r>
            <a:r>
              <a:rPr lang="en-US" dirty="0" smtClean="0"/>
              <a:t>, 2019</a:t>
            </a:r>
            <a:endParaRPr lang="en-US" dirty="0"/>
          </a:p>
          <a:p>
            <a:r>
              <a:rPr lang="en-US" dirty="0"/>
              <a:t/>
            </a:r>
            <a:br>
              <a:rPr lang="en-US" dirty="0"/>
            </a:br>
            <a:r>
              <a:rPr lang="en-US" u="sng" dirty="0" smtClean="0">
                <a:hlinkClick r:id="rId2"/>
              </a:rPr>
              <a:t>https</a:t>
            </a:r>
            <a:r>
              <a:rPr lang="en-US" u="sng" dirty="0">
                <a:hlinkClick r:id="rId2"/>
              </a:rPr>
              <a:t>://kansas.zoom.us/j/884065987</a:t>
            </a:r>
            <a:r>
              <a:rPr lang="en-US" dirty="0"/>
              <a:t> 1 646 876 </a:t>
            </a:r>
            <a:r>
              <a:rPr lang="en-US" dirty="0" smtClean="0"/>
              <a:t>9923</a:t>
            </a:r>
          </a:p>
          <a:p>
            <a:r>
              <a:rPr lang="en-US" dirty="0" smtClean="0"/>
              <a:t>Meeting </a:t>
            </a:r>
            <a:r>
              <a:rPr lang="en-US" dirty="0"/>
              <a:t>ID: 884 065 987</a:t>
            </a:r>
            <a:endParaRPr lang="en-US" dirty="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5257800"/>
            <a:ext cx="1622663" cy="133319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7600" y="5847945"/>
            <a:ext cx="1371600" cy="700391"/>
          </a:xfrm>
          <a:prstGeom prst="rect">
            <a:avLst/>
          </a:prstGeom>
        </p:spPr>
      </p:pic>
    </p:spTree>
    <p:extLst>
      <p:ext uri="{BB962C8B-B14F-4D97-AF65-F5344CB8AC3E}">
        <p14:creationId xmlns:p14="http://schemas.microsoft.com/office/powerpoint/2010/main" val="13650976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206220" y="39469"/>
            <a:ext cx="4582280"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dirty="0" smtClean="0">
                <a:solidFill>
                  <a:srgbClr val="003366"/>
                </a:solidFill>
                <a:latin typeface="+mj-lt"/>
              </a:rPr>
              <a:t>NG911 Imagery Update</a:t>
            </a:r>
            <a:endParaRPr lang="en-US" sz="3600" dirty="0">
              <a:solidFill>
                <a:srgbClr val="003366"/>
              </a:solidFill>
              <a:latin typeface="+mj-lt"/>
            </a:endParaRPr>
          </a:p>
        </p:txBody>
      </p:sp>
      <p:sp>
        <p:nvSpPr>
          <p:cNvPr id="9" name="Line 8"/>
          <p:cNvSpPr>
            <a:spLocks noChangeShapeType="1"/>
          </p:cNvSpPr>
          <p:nvPr/>
        </p:nvSpPr>
        <p:spPr bwMode="auto">
          <a:xfrm flipV="1">
            <a:off x="206220" y="649069"/>
            <a:ext cx="8763000" cy="0"/>
          </a:xfrm>
          <a:prstGeom prst="line">
            <a:avLst/>
          </a:prstGeom>
          <a:noFill/>
          <a:ln w="57150" cap="rnd" cmpd="sng">
            <a:solidFill>
              <a:schemeClr val="bg1">
                <a:lumMod val="6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n w="38100" cmpd="sng">
                <a:solidFill>
                  <a:schemeClr val="tx1"/>
                </a:solidFill>
              </a:ln>
            </a:endParaRPr>
          </a:p>
        </p:txBody>
      </p:sp>
      <p:sp>
        <p:nvSpPr>
          <p:cNvPr id="4" name="TextBox 3"/>
          <p:cNvSpPr txBox="1"/>
          <p:nvPr/>
        </p:nvSpPr>
        <p:spPr>
          <a:xfrm>
            <a:off x="206220" y="838200"/>
            <a:ext cx="8714644" cy="4154984"/>
          </a:xfrm>
          <a:prstGeom prst="rect">
            <a:avLst/>
          </a:prstGeom>
          <a:noFill/>
        </p:spPr>
        <p:txBody>
          <a:bodyPr wrap="square" rtlCol="0">
            <a:spAutoFit/>
          </a:bodyPr>
          <a:lstStyle/>
          <a:p>
            <a:r>
              <a:rPr lang="en-US" sz="2400" dirty="0" smtClean="0">
                <a:solidFill>
                  <a:srgbClr val="000000"/>
                </a:solidFill>
                <a:ea typeface="Calibri Light" charset="0"/>
                <a:cs typeface="Calibri Light" charset="0"/>
              </a:rPr>
              <a:t>Distribution:</a:t>
            </a:r>
          </a:p>
          <a:p>
            <a:endParaRPr lang="en-US" sz="2400" dirty="0" smtClean="0">
              <a:solidFill>
                <a:srgbClr val="000000"/>
              </a:solidFill>
              <a:ea typeface="Calibri Light" charset="0"/>
              <a:cs typeface="Calibri Light" charset="0"/>
            </a:endParaRPr>
          </a:p>
          <a:p>
            <a:pPr marL="342900" indent="-342900">
              <a:buFont typeface="Arial" charset="0"/>
              <a:buChar char="•"/>
            </a:pPr>
            <a:r>
              <a:rPr lang="en-US" sz="2400" dirty="0" smtClean="0">
                <a:solidFill>
                  <a:srgbClr val="000000"/>
                </a:solidFill>
                <a:ea typeface="Calibri Light" charset="0"/>
                <a:cs typeface="Calibri Light" charset="0"/>
              </a:rPr>
              <a:t>DASC </a:t>
            </a:r>
            <a:r>
              <a:rPr lang="en-US" sz="2400" dirty="0" smtClean="0">
                <a:solidFill>
                  <a:srgbClr val="000000"/>
                </a:solidFill>
                <a:ea typeface="Calibri Light" charset="0"/>
                <a:cs typeface="Calibri Light" charset="0"/>
              </a:rPr>
              <a:t>notification </a:t>
            </a:r>
            <a:r>
              <a:rPr lang="en-US" sz="2400" dirty="0" smtClean="0">
                <a:solidFill>
                  <a:srgbClr val="000000"/>
                </a:solidFill>
                <a:ea typeface="Calibri Light" charset="0"/>
                <a:cs typeface="Calibri Light" charset="0"/>
              </a:rPr>
              <a:t>with instructions on how to download the imagery </a:t>
            </a:r>
            <a:r>
              <a:rPr lang="en-US" sz="2400" dirty="0" smtClean="0">
                <a:solidFill>
                  <a:srgbClr val="000000"/>
                </a:solidFill>
                <a:ea typeface="Calibri Light" charset="0"/>
                <a:cs typeface="Calibri Light" charset="0"/>
              </a:rPr>
              <a:t>was sent to </a:t>
            </a:r>
            <a:r>
              <a:rPr lang="en-US" sz="2400" dirty="0" smtClean="0">
                <a:solidFill>
                  <a:srgbClr val="000000"/>
                </a:solidFill>
                <a:ea typeface="Calibri Light" charset="0"/>
                <a:cs typeface="Calibri Light" charset="0"/>
              </a:rPr>
              <a:t>NG911 GIS Data Stewards, NG911 GIS Data Maintainers and County Appraiser offices</a:t>
            </a:r>
          </a:p>
          <a:p>
            <a:endParaRPr lang="en-US" sz="2400" dirty="0" smtClean="0">
              <a:solidFill>
                <a:srgbClr val="000000"/>
              </a:solidFill>
              <a:ea typeface="Calibri Light" charset="0"/>
              <a:cs typeface="Calibri Light" charset="0"/>
            </a:endParaRPr>
          </a:p>
          <a:p>
            <a:pPr marL="800100" lvl="1" indent="-342900">
              <a:buFont typeface="Courier New" charset="0"/>
              <a:buChar char="o"/>
            </a:pPr>
            <a:r>
              <a:rPr lang="en-US" sz="2400" dirty="0" smtClean="0">
                <a:solidFill>
                  <a:srgbClr val="FF0000"/>
                </a:solidFill>
                <a:ea typeface="Calibri Light" charset="0"/>
                <a:cs typeface="Calibri Light" charset="0"/>
              </a:rPr>
              <a:t>Do NOT share credentials outside of your organization</a:t>
            </a:r>
          </a:p>
          <a:p>
            <a:pPr lvl="1"/>
            <a:endParaRPr lang="en-US" sz="2400" dirty="0" smtClean="0">
              <a:solidFill>
                <a:srgbClr val="000000"/>
              </a:solidFill>
              <a:ea typeface="Calibri Light" charset="0"/>
              <a:cs typeface="Calibri Light" charset="0"/>
            </a:endParaRPr>
          </a:p>
          <a:p>
            <a:pPr marL="800100" lvl="1" indent="-342900">
              <a:buFont typeface="Courier New" charset="0"/>
              <a:buChar char="o"/>
            </a:pPr>
            <a:r>
              <a:rPr lang="en-US" sz="2400" dirty="0" smtClean="0">
                <a:solidFill>
                  <a:srgbClr val="000000"/>
                </a:solidFill>
                <a:ea typeface="Calibri Light" charset="0"/>
                <a:cs typeface="Calibri Light" charset="0"/>
              </a:rPr>
              <a:t>If anyone outside of your organization asks how to get a copy of the imagery, please direct them to the </a:t>
            </a:r>
            <a:r>
              <a:rPr lang="en-US" sz="2400" dirty="0" smtClean="0">
                <a:solidFill>
                  <a:srgbClr val="FF0000"/>
                </a:solidFill>
                <a:ea typeface="Calibri Light" charset="0"/>
                <a:cs typeface="Calibri Light" charset="0"/>
              </a:rPr>
              <a:t>DASC data request page</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870" y="1"/>
            <a:ext cx="741959" cy="609600"/>
          </a:xfrm>
          <a:prstGeom prst="rect">
            <a:avLst/>
          </a:prstGeom>
        </p:spPr>
      </p:pic>
    </p:spTree>
    <p:extLst>
      <p:ext uri="{BB962C8B-B14F-4D97-AF65-F5344CB8AC3E}">
        <p14:creationId xmlns:p14="http://schemas.microsoft.com/office/powerpoint/2010/main" val="18700824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206220" y="39469"/>
            <a:ext cx="4582280"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dirty="0" smtClean="0">
                <a:solidFill>
                  <a:srgbClr val="003366"/>
                </a:solidFill>
                <a:latin typeface="+mj-lt"/>
              </a:rPr>
              <a:t>NG911 Imagery Update</a:t>
            </a:r>
            <a:endParaRPr lang="en-US" sz="3600" dirty="0">
              <a:solidFill>
                <a:srgbClr val="003366"/>
              </a:solidFill>
              <a:latin typeface="+mj-lt"/>
            </a:endParaRPr>
          </a:p>
        </p:txBody>
      </p:sp>
      <p:sp>
        <p:nvSpPr>
          <p:cNvPr id="9" name="Line 8"/>
          <p:cNvSpPr>
            <a:spLocks noChangeShapeType="1"/>
          </p:cNvSpPr>
          <p:nvPr/>
        </p:nvSpPr>
        <p:spPr bwMode="auto">
          <a:xfrm flipV="1">
            <a:off x="206220" y="649069"/>
            <a:ext cx="8763000" cy="0"/>
          </a:xfrm>
          <a:prstGeom prst="line">
            <a:avLst/>
          </a:prstGeom>
          <a:noFill/>
          <a:ln w="57150" cap="rnd" cmpd="sng">
            <a:solidFill>
              <a:schemeClr val="bg1">
                <a:lumMod val="6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n w="38100" cmpd="sng">
                <a:solidFill>
                  <a:schemeClr val="tx1"/>
                </a:solidFill>
              </a:ln>
            </a:endParaRPr>
          </a:p>
        </p:txBody>
      </p:sp>
      <p:sp>
        <p:nvSpPr>
          <p:cNvPr id="4" name="TextBox 3"/>
          <p:cNvSpPr txBox="1"/>
          <p:nvPr/>
        </p:nvSpPr>
        <p:spPr>
          <a:xfrm>
            <a:off x="206220" y="838200"/>
            <a:ext cx="8714644" cy="1938992"/>
          </a:xfrm>
          <a:prstGeom prst="rect">
            <a:avLst/>
          </a:prstGeom>
          <a:noFill/>
        </p:spPr>
        <p:txBody>
          <a:bodyPr wrap="square" rtlCol="0">
            <a:spAutoFit/>
          </a:bodyPr>
          <a:lstStyle/>
          <a:p>
            <a:r>
              <a:rPr lang="en-US" sz="2400" dirty="0" smtClean="0">
                <a:solidFill>
                  <a:srgbClr val="000000"/>
                </a:solidFill>
                <a:ea typeface="Calibri Light" charset="0"/>
                <a:cs typeface="Calibri Light" charset="0"/>
              </a:rPr>
              <a:t>DASC data request page</a:t>
            </a:r>
          </a:p>
          <a:p>
            <a:endParaRPr lang="en-US" sz="2400" dirty="0">
              <a:solidFill>
                <a:srgbClr val="000000"/>
              </a:solidFill>
              <a:ea typeface="Calibri Light" charset="0"/>
              <a:cs typeface="Calibri Light" charset="0"/>
            </a:endParaRPr>
          </a:p>
          <a:p>
            <a:pPr marL="342900" indent="-342900">
              <a:buFont typeface="Arial" charset="0"/>
              <a:buChar char="•"/>
            </a:pPr>
            <a:r>
              <a:rPr lang="en-US" sz="2400" dirty="0" smtClean="0">
                <a:solidFill>
                  <a:srgbClr val="000000"/>
                </a:solidFill>
                <a:ea typeface="Calibri Light" charset="0"/>
                <a:cs typeface="Calibri Light" charset="0"/>
              </a:rPr>
              <a:t>In data catalog, navigate to NG911 High Resolution </a:t>
            </a:r>
            <a:r>
              <a:rPr lang="en-US" sz="2400" dirty="0" err="1" smtClean="0">
                <a:solidFill>
                  <a:srgbClr val="000000"/>
                </a:solidFill>
                <a:ea typeface="Calibri Light" charset="0"/>
                <a:cs typeface="Calibri Light" charset="0"/>
              </a:rPr>
              <a:t>Orthoimagery</a:t>
            </a:r>
            <a:endParaRPr lang="en-US" sz="2400" dirty="0" smtClean="0">
              <a:solidFill>
                <a:srgbClr val="000000"/>
              </a:solidFill>
              <a:ea typeface="Calibri Light" charset="0"/>
              <a:cs typeface="Calibri Light" charset="0"/>
            </a:endParaRPr>
          </a:p>
          <a:p>
            <a:pPr marL="342900" indent="-342900">
              <a:buFont typeface="Arial" charset="0"/>
              <a:buChar char="•"/>
            </a:pPr>
            <a:endParaRPr lang="en-US" sz="2400" dirty="0" smtClean="0">
              <a:solidFill>
                <a:srgbClr val="000000"/>
              </a:solidFill>
              <a:ea typeface="Calibri Light" charset="0"/>
              <a:cs typeface="Calibri Light" charset="0"/>
            </a:endParaRPr>
          </a:p>
          <a:p>
            <a:pPr marL="342900" indent="-342900">
              <a:buFont typeface="Arial" charset="0"/>
              <a:buChar char="•"/>
            </a:pPr>
            <a:r>
              <a:rPr lang="en-US" sz="2400" dirty="0" smtClean="0">
                <a:solidFill>
                  <a:srgbClr val="000000"/>
                </a:solidFill>
                <a:ea typeface="Calibri Light" charset="0"/>
                <a:cs typeface="Calibri Light" charset="0"/>
              </a:rPr>
              <a:t>Log in and click on online request form link</a:t>
            </a:r>
            <a:endParaRPr lang="en-US" sz="2400" dirty="0">
              <a:solidFill>
                <a:srgbClr val="000000"/>
              </a:solidFill>
              <a:ea typeface="Calibri Light" charset="0"/>
              <a:cs typeface="Calibri Light"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870" y="1"/>
            <a:ext cx="741959" cy="609600"/>
          </a:xfrm>
          <a:prstGeom prst="rect">
            <a:avLst/>
          </a:prstGeom>
        </p:spPr>
      </p:pic>
      <p:pic>
        <p:nvPicPr>
          <p:cNvPr id="2" name="Picture 1"/>
          <p:cNvPicPr>
            <a:picLocks noChangeAspect="1"/>
          </p:cNvPicPr>
          <p:nvPr/>
        </p:nvPicPr>
        <p:blipFill>
          <a:blip r:embed="rId3"/>
          <a:stretch>
            <a:fillRect/>
          </a:stretch>
        </p:blipFill>
        <p:spPr>
          <a:xfrm>
            <a:off x="206220" y="3156373"/>
            <a:ext cx="8173266" cy="3701627"/>
          </a:xfrm>
          <a:prstGeom prst="rect">
            <a:avLst/>
          </a:prstGeom>
        </p:spPr>
      </p:pic>
      <p:sp>
        <p:nvSpPr>
          <p:cNvPr id="3" name="Right Arrow 2"/>
          <p:cNvSpPr/>
          <p:nvPr/>
        </p:nvSpPr>
        <p:spPr>
          <a:xfrm rot="6279679">
            <a:off x="6000646" y="2977854"/>
            <a:ext cx="2048520" cy="596753"/>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72398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206220" y="39469"/>
            <a:ext cx="4582280"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dirty="0" smtClean="0">
                <a:solidFill>
                  <a:srgbClr val="003366"/>
                </a:solidFill>
                <a:latin typeface="+mj-lt"/>
              </a:rPr>
              <a:t>NG911 Imagery Update</a:t>
            </a:r>
            <a:endParaRPr lang="en-US" sz="3600" dirty="0">
              <a:solidFill>
                <a:srgbClr val="003366"/>
              </a:solidFill>
              <a:latin typeface="+mj-lt"/>
            </a:endParaRPr>
          </a:p>
        </p:txBody>
      </p:sp>
      <p:sp>
        <p:nvSpPr>
          <p:cNvPr id="9" name="Line 8"/>
          <p:cNvSpPr>
            <a:spLocks noChangeShapeType="1"/>
          </p:cNvSpPr>
          <p:nvPr/>
        </p:nvSpPr>
        <p:spPr bwMode="auto">
          <a:xfrm flipV="1">
            <a:off x="206220" y="649069"/>
            <a:ext cx="8763000" cy="0"/>
          </a:xfrm>
          <a:prstGeom prst="line">
            <a:avLst/>
          </a:prstGeom>
          <a:noFill/>
          <a:ln w="57150" cap="rnd" cmpd="sng">
            <a:solidFill>
              <a:schemeClr val="bg1">
                <a:lumMod val="6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n w="38100" cmpd="sng">
                <a:solidFill>
                  <a:schemeClr val="tx1"/>
                </a:solidFill>
              </a:ln>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870" y="1"/>
            <a:ext cx="741959" cy="609600"/>
          </a:xfrm>
          <a:prstGeom prst="rect">
            <a:avLst/>
          </a:prstGeom>
        </p:spPr>
      </p:pic>
      <p:sp>
        <p:nvSpPr>
          <p:cNvPr id="6" name="TextBox 5"/>
          <p:cNvSpPr txBox="1"/>
          <p:nvPr/>
        </p:nvSpPr>
        <p:spPr>
          <a:xfrm>
            <a:off x="203172" y="734198"/>
            <a:ext cx="2495876" cy="369332"/>
          </a:xfrm>
          <a:prstGeom prst="rect">
            <a:avLst/>
          </a:prstGeom>
          <a:noFill/>
        </p:spPr>
        <p:txBody>
          <a:bodyPr wrap="none" rtlCol="0">
            <a:spAutoFit/>
          </a:bodyPr>
          <a:lstStyle/>
          <a:p>
            <a:r>
              <a:rPr lang="en-US" dirty="0" smtClean="0"/>
              <a:t>DASC Data </a:t>
            </a:r>
            <a:r>
              <a:rPr lang="en-US" smtClean="0"/>
              <a:t>Request page</a:t>
            </a:r>
            <a:endParaRPr lang="en-US"/>
          </a:p>
        </p:txBody>
      </p:sp>
      <p:pic>
        <p:nvPicPr>
          <p:cNvPr id="10" name="Picture 9"/>
          <p:cNvPicPr>
            <a:picLocks noChangeAspect="1"/>
          </p:cNvPicPr>
          <p:nvPr/>
        </p:nvPicPr>
        <p:blipFill>
          <a:blip r:embed="rId3"/>
          <a:stretch>
            <a:fillRect/>
          </a:stretch>
        </p:blipFill>
        <p:spPr>
          <a:xfrm>
            <a:off x="838200" y="1048725"/>
            <a:ext cx="7463756" cy="5656876"/>
          </a:xfrm>
          <a:prstGeom prst="rect">
            <a:avLst/>
          </a:prstGeom>
        </p:spPr>
      </p:pic>
    </p:spTree>
    <p:extLst>
      <p:ext uri="{BB962C8B-B14F-4D97-AF65-F5344CB8AC3E}">
        <p14:creationId xmlns:p14="http://schemas.microsoft.com/office/powerpoint/2010/main" val="19731759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206220" y="39469"/>
            <a:ext cx="4582280"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dirty="0" smtClean="0">
                <a:solidFill>
                  <a:srgbClr val="003366"/>
                </a:solidFill>
                <a:latin typeface="+mj-lt"/>
              </a:rPr>
              <a:t>NG911 Imagery Update</a:t>
            </a:r>
            <a:endParaRPr lang="en-US" sz="3600" dirty="0">
              <a:solidFill>
                <a:srgbClr val="003366"/>
              </a:solidFill>
              <a:latin typeface="+mj-lt"/>
            </a:endParaRPr>
          </a:p>
        </p:txBody>
      </p:sp>
      <p:sp>
        <p:nvSpPr>
          <p:cNvPr id="9" name="Line 8"/>
          <p:cNvSpPr>
            <a:spLocks noChangeShapeType="1"/>
          </p:cNvSpPr>
          <p:nvPr/>
        </p:nvSpPr>
        <p:spPr bwMode="auto">
          <a:xfrm flipV="1">
            <a:off x="206220" y="649069"/>
            <a:ext cx="8763000" cy="0"/>
          </a:xfrm>
          <a:prstGeom prst="line">
            <a:avLst/>
          </a:prstGeom>
          <a:noFill/>
          <a:ln w="57150" cap="rnd" cmpd="sng">
            <a:solidFill>
              <a:schemeClr val="bg1">
                <a:lumMod val="6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n w="38100" cmpd="sng">
                <a:solidFill>
                  <a:schemeClr val="tx1"/>
                </a:solidFill>
              </a:ln>
            </a:endParaRPr>
          </a:p>
        </p:txBody>
      </p:sp>
      <p:sp>
        <p:nvSpPr>
          <p:cNvPr id="4" name="TextBox 3"/>
          <p:cNvSpPr txBox="1"/>
          <p:nvPr/>
        </p:nvSpPr>
        <p:spPr>
          <a:xfrm>
            <a:off x="179843" y="856357"/>
            <a:ext cx="8714644" cy="5386090"/>
          </a:xfrm>
          <a:prstGeom prst="rect">
            <a:avLst/>
          </a:prstGeom>
          <a:noFill/>
        </p:spPr>
        <p:txBody>
          <a:bodyPr wrap="square" rtlCol="0">
            <a:spAutoFit/>
          </a:bodyPr>
          <a:lstStyle/>
          <a:p>
            <a:r>
              <a:rPr lang="en-US" sz="2000" dirty="0" smtClean="0"/>
              <a:t>Licensing:</a:t>
            </a:r>
          </a:p>
          <a:p>
            <a:r>
              <a:rPr lang="en-US" sz="2000" dirty="0" smtClean="0"/>
              <a:t>According </a:t>
            </a:r>
            <a:r>
              <a:rPr lang="en-US" sz="2000" dirty="0"/>
              <a:t>to the 2018 NG911 Imagery Contract’s End User License Agreement (EULA), the following entities are approved users and shall be allowed unlimited access licenses:</a:t>
            </a:r>
          </a:p>
          <a:p>
            <a:pPr marL="914400" lvl="1" indent="-457200">
              <a:buFont typeface="+mj-lt"/>
              <a:buAutoNum type="alphaLcParenR"/>
            </a:pPr>
            <a:r>
              <a:rPr lang="en-US" sz="2000" dirty="0"/>
              <a:t>All State of Kansas Government Agencies and Regents-level institutions</a:t>
            </a:r>
          </a:p>
          <a:p>
            <a:pPr marL="914400" lvl="1" indent="-457200">
              <a:buFont typeface="+mj-lt"/>
              <a:buAutoNum type="alphaLcParenR"/>
            </a:pPr>
            <a:r>
              <a:rPr lang="en-US" sz="2000" dirty="0"/>
              <a:t>All Kansas County-level governments</a:t>
            </a:r>
          </a:p>
          <a:p>
            <a:pPr marL="914400" lvl="1" indent="-457200">
              <a:buFont typeface="+mj-lt"/>
              <a:buAutoNum type="alphaLcParenR"/>
            </a:pPr>
            <a:r>
              <a:rPr lang="en-US" sz="2000" dirty="0"/>
              <a:t>All Kansas Municipal (city) governments</a:t>
            </a:r>
          </a:p>
          <a:p>
            <a:pPr marL="914400" lvl="1" indent="-457200">
              <a:buFont typeface="+mj-lt"/>
              <a:buAutoNum type="alphaLcParenR"/>
            </a:pPr>
            <a:r>
              <a:rPr lang="en-US" sz="2000" dirty="0"/>
              <a:t>All Kansas Public Safety Answering Points (PSAP)</a:t>
            </a:r>
          </a:p>
          <a:p>
            <a:pPr marL="914400" lvl="1" indent="-457200">
              <a:buFont typeface="+mj-lt"/>
              <a:buAutoNum type="alphaLcParenR"/>
            </a:pPr>
            <a:r>
              <a:rPr lang="en-US" sz="2000" dirty="0"/>
              <a:t>All Kansas Public School Districts</a:t>
            </a:r>
          </a:p>
          <a:p>
            <a:pPr marL="914400" lvl="1" indent="-457200">
              <a:buFont typeface="+mj-lt"/>
              <a:buAutoNum type="alphaLcParenR"/>
            </a:pPr>
            <a:r>
              <a:rPr lang="en-US" sz="2000" dirty="0"/>
              <a:t>Any commercial firm or organization doing work on behalf of one of the entities listed above.</a:t>
            </a:r>
          </a:p>
          <a:p>
            <a:pPr marL="914400" lvl="1" indent="-457200">
              <a:buFont typeface="+mj-lt"/>
              <a:buAutoNum type="alphaLcParenR"/>
            </a:pPr>
            <a:r>
              <a:rPr lang="en-US" sz="2000" dirty="0"/>
              <a:t>Additionally, license agreement shall allow;</a:t>
            </a:r>
          </a:p>
          <a:p>
            <a:pPr marL="1428750" lvl="2" indent="-514350">
              <a:buFont typeface="+mj-lt"/>
              <a:buAutoNum type="romanLcPeriod"/>
            </a:pPr>
            <a:r>
              <a:rPr lang="en-US" sz="2000" dirty="0"/>
              <a:t>Approved users to develop and publish publically-available web applications which utilize </a:t>
            </a:r>
            <a:r>
              <a:rPr lang="en-US" sz="2000" dirty="0" err="1"/>
              <a:t>ortho</a:t>
            </a:r>
            <a:r>
              <a:rPr lang="en-US" sz="2000" dirty="0"/>
              <a:t>-imagery or web map services</a:t>
            </a:r>
          </a:p>
          <a:p>
            <a:pPr marL="1428750" lvl="2" indent="-514350">
              <a:buFont typeface="+mj-lt"/>
              <a:buAutoNum type="romanLcPeriod"/>
            </a:pPr>
            <a:r>
              <a:rPr lang="en-US" sz="2000" dirty="0"/>
              <a:t>Approved users to print and distribute hardcopy format maps that display the </a:t>
            </a:r>
            <a:r>
              <a:rPr lang="en-US" sz="2000" dirty="0" err="1"/>
              <a:t>ortho</a:t>
            </a:r>
            <a:r>
              <a:rPr lang="en-US" sz="2000" dirty="0"/>
              <a:t>-imagery or web map service</a:t>
            </a:r>
          </a:p>
          <a:p>
            <a:pPr marL="800100" lvl="1" indent="-342900">
              <a:buFont typeface="Arial" charset="0"/>
              <a:buChar char="•"/>
            </a:pPr>
            <a:endParaRPr lang="en-US" sz="2400" dirty="0">
              <a:solidFill>
                <a:srgbClr val="000000"/>
              </a:solidFill>
              <a:ea typeface="Calibri Light" charset="0"/>
              <a:cs typeface="Calibri Light"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870" y="1"/>
            <a:ext cx="741959" cy="609600"/>
          </a:xfrm>
          <a:prstGeom prst="rect">
            <a:avLst/>
          </a:prstGeom>
        </p:spPr>
      </p:pic>
    </p:spTree>
    <p:extLst>
      <p:ext uri="{BB962C8B-B14F-4D97-AF65-F5344CB8AC3E}">
        <p14:creationId xmlns:p14="http://schemas.microsoft.com/office/powerpoint/2010/main" val="4672289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206220" y="39469"/>
            <a:ext cx="4582280"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dirty="0" smtClean="0">
                <a:solidFill>
                  <a:srgbClr val="003366"/>
                </a:solidFill>
                <a:latin typeface="+mj-lt"/>
              </a:rPr>
              <a:t>NG911 Imagery Update</a:t>
            </a:r>
            <a:endParaRPr lang="en-US" sz="3600" dirty="0">
              <a:solidFill>
                <a:srgbClr val="003366"/>
              </a:solidFill>
              <a:latin typeface="+mj-lt"/>
            </a:endParaRPr>
          </a:p>
        </p:txBody>
      </p:sp>
      <p:sp>
        <p:nvSpPr>
          <p:cNvPr id="9" name="Line 8"/>
          <p:cNvSpPr>
            <a:spLocks noChangeShapeType="1"/>
          </p:cNvSpPr>
          <p:nvPr/>
        </p:nvSpPr>
        <p:spPr bwMode="auto">
          <a:xfrm flipV="1">
            <a:off x="206220" y="649069"/>
            <a:ext cx="8763000" cy="0"/>
          </a:xfrm>
          <a:prstGeom prst="line">
            <a:avLst/>
          </a:prstGeom>
          <a:noFill/>
          <a:ln w="57150" cap="rnd" cmpd="sng">
            <a:solidFill>
              <a:schemeClr val="bg1">
                <a:lumMod val="6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n w="38100" cmpd="sng">
                <a:solidFill>
                  <a:schemeClr val="tx1"/>
                </a:solidFill>
              </a:ln>
            </a:endParaRPr>
          </a:p>
        </p:txBody>
      </p:sp>
      <p:sp>
        <p:nvSpPr>
          <p:cNvPr id="4" name="TextBox 3"/>
          <p:cNvSpPr txBox="1"/>
          <p:nvPr/>
        </p:nvSpPr>
        <p:spPr>
          <a:xfrm>
            <a:off x="244185" y="685800"/>
            <a:ext cx="8714644" cy="1938992"/>
          </a:xfrm>
          <a:prstGeom prst="rect">
            <a:avLst/>
          </a:prstGeom>
          <a:noFill/>
        </p:spPr>
        <p:txBody>
          <a:bodyPr wrap="square" rtlCol="0">
            <a:spAutoFit/>
          </a:bodyPr>
          <a:lstStyle/>
          <a:p>
            <a:r>
              <a:rPr lang="en-US" sz="2400" dirty="0" smtClean="0">
                <a:solidFill>
                  <a:srgbClr val="000000"/>
                </a:solidFill>
                <a:ea typeface="Calibri Light" charset="0"/>
                <a:cs typeface="Calibri Light" charset="0"/>
              </a:rPr>
              <a:t>Local Imagery Buy Up</a:t>
            </a:r>
          </a:p>
          <a:p>
            <a:pPr marL="342900" indent="-342900">
              <a:buFont typeface="Arial" charset="0"/>
              <a:buChar char="•"/>
            </a:pPr>
            <a:r>
              <a:rPr lang="en-US" sz="2400" dirty="0" smtClean="0">
                <a:solidFill>
                  <a:srgbClr val="000000"/>
                </a:solidFill>
                <a:ea typeface="Calibri Light" charset="0"/>
                <a:cs typeface="Calibri Light" charset="0"/>
              </a:rPr>
              <a:t>Still available for </a:t>
            </a:r>
            <a:r>
              <a:rPr lang="en-US" sz="2400" dirty="0" smtClean="0">
                <a:solidFill>
                  <a:srgbClr val="000000"/>
                </a:solidFill>
                <a:ea typeface="Calibri Light" charset="0"/>
                <a:cs typeface="Calibri Light" charset="0"/>
              </a:rPr>
              <a:t>2020 </a:t>
            </a:r>
            <a:r>
              <a:rPr lang="en-US" sz="2400" dirty="0" smtClean="0">
                <a:solidFill>
                  <a:srgbClr val="000000"/>
                </a:solidFill>
                <a:ea typeface="Calibri Light" charset="0"/>
                <a:cs typeface="Calibri Light" charset="0"/>
              </a:rPr>
              <a:t>flying season</a:t>
            </a:r>
          </a:p>
          <a:p>
            <a:endParaRPr lang="en-US" sz="2400" dirty="0" smtClean="0">
              <a:solidFill>
                <a:srgbClr val="000000"/>
              </a:solidFill>
              <a:ea typeface="Calibri Light" charset="0"/>
              <a:cs typeface="Calibri Light" charset="0"/>
            </a:endParaRPr>
          </a:p>
          <a:p>
            <a:pPr marL="342900" indent="-342900">
              <a:buFont typeface="Arial" charset="0"/>
              <a:buChar char="•"/>
            </a:pPr>
            <a:r>
              <a:rPr lang="en-US" sz="2400" dirty="0" smtClean="0">
                <a:solidFill>
                  <a:srgbClr val="000000"/>
                </a:solidFill>
                <a:ea typeface="Calibri Light" charset="0"/>
                <a:cs typeface="Calibri Light" charset="0"/>
              </a:rPr>
              <a:t>For more information and pricing</a:t>
            </a:r>
          </a:p>
          <a:p>
            <a:pPr marL="800100" lvl="1" indent="-342900">
              <a:buFont typeface="Courier New" charset="0"/>
              <a:buChar char="o"/>
            </a:pPr>
            <a:r>
              <a:rPr lang="en-US" sz="2400" dirty="0">
                <a:solidFill>
                  <a:srgbClr val="000000"/>
                </a:solidFill>
                <a:ea typeface="Calibri Light" charset="0"/>
                <a:cs typeface="Calibri Light" charset="0"/>
              </a:rPr>
              <a:t>c</a:t>
            </a:r>
            <a:r>
              <a:rPr lang="en-US" sz="2400" dirty="0" smtClean="0">
                <a:solidFill>
                  <a:srgbClr val="000000"/>
                </a:solidFill>
                <a:ea typeface="Calibri Light" charset="0"/>
                <a:cs typeface="Calibri Light" charset="0"/>
              </a:rPr>
              <a:t>ontact Tim </a:t>
            </a:r>
            <a:r>
              <a:rPr lang="en-US" sz="2400" dirty="0" err="1" smtClean="0">
                <a:solidFill>
                  <a:srgbClr val="000000"/>
                </a:solidFill>
                <a:ea typeface="Calibri Light" charset="0"/>
                <a:cs typeface="Calibri Light" charset="0"/>
              </a:rPr>
              <a:t>Donze</a:t>
            </a:r>
            <a:r>
              <a:rPr lang="en-US" sz="2400" dirty="0" smtClean="0">
                <a:solidFill>
                  <a:srgbClr val="000000"/>
                </a:solidFill>
                <a:ea typeface="Calibri Light" charset="0"/>
                <a:cs typeface="Calibri Light" charset="0"/>
              </a:rPr>
              <a:t>, </a:t>
            </a:r>
            <a:r>
              <a:rPr lang="en-US" sz="2400" dirty="0" err="1" smtClean="0">
                <a:solidFill>
                  <a:srgbClr val="000000"/>
                </a:solidFill>
                <a:ea typeface="Calibri Light" charset="0"/>
                <a:cs typeface="Calibri Light" charset="0"/>
              </a:rPr>
              <a:t>Surdex</a:t>
            </a:r>
            <a:r>
              <a:rPr lang="en-US" sz="2400" dirty="0">
                <a:solidFill>
                  <a:srgbClr val="000000"/>
                </a:solidFill>
                <a:ea typeface="Calibri Light" charset="0"/>
                <a:cs typeface="Calibri Light" charset="0"/>
              </a:rPr>
              <a:t> - </a:t>
            </a:r>
            <a:r>
              <a:rPr lang="en-US" sz="2400" dirty="0" smtClean="0">
                <a:solidFill>
                  <a:srgbClr val="000000"/>
                </a:solidFill>
                <a:ea typeface="Calibri Light" charset="0"/>
                <a:cs typeface="Calibri Light" charset="0"/>
                <a:hlinkClick r:id="rId2"/>
              </a:rPr>
              <a:t>TimD@SURDEX.COM</a:t>
            </a:r>
            <a:endParaRPr lang="en-US" sz="2400" dirty="0" smtClean="0">
              <a:solidFill>
                <a:srgbClr val="000000"/>
              </a:solidFill>
              <a:ea typeface="Calibri Light" charset="0"/>
              <a:cs typeface="Calibri Light"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6870" y="1"/>
            <a:ext cx="741959" cy="609600"/>
          </a:xfrm>
          <a:prstGeom prst="rect">
            <a:avLst/>
          </a:prstGeom>
        </p:spPr>
      </p:pic>
    </p:spTree>
    <p:extLst>
      <p:ext uri="{BB962C8B-B14F-4D97-AF65-F5344CB8AC3E}">
        <p14:creationId xmlns:p14="http://schemas.microsoft.com/office/powerpoint/2010/main" val="16602983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206220" y="0"/>
            <a:ext cx="4180760"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dirty="0" smtClean="0">
                <a:solidFill>
                  <a:srgbClr val="003366"/>
                </a:solidFill>
                <a:latin typeface="+mj-lt"/>
              </a:rPr>
              <a:t>Next Generation 911</a:t>
            </a:r>
            <a:endParaRPr lang="en-US" sz="3600" dirty="0">
              <a:solidFill>
                <a:srgbClr val="003366"/>
              </a:solidFill>
              <a:latin typeface="+mj-lt"/>
            </a:endParaRPr>
          </a:p>
        </p:txBody>
      </p:sp>
      <p:sp>
        <p:nvSpPr>
          <p:cNvPr id="9" name="Line 8"/>
          <p:cNvSpPr>
            <a:spLocks noChangeShapeType="1"/>
          </p:cNvSpPr>
          <p:nvPr/>
        </p:nvSpPr>
        <p:spPr bwMode="auto">
          <a:xfrm flipV="1">
            <a:off x="206220" y="609600"/>
            <a:ext cx="8763000" cy="0"/>
          </a:xfrm>
          <a:prstGeom prst="line">
            <a:avLst/>
          </a:prstGeom>
          <a:noFill/>
          <a:ln w="57150" cap="rnd" cmpd="sng">
            <a:solidFill>
              <a:srgbClr val="37609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n w="38100" cmpd="sng">
                <a:solidFill>
                  <a:schemeClr val="tx1"/>
                </a:solidFill>
              </a:ln>
            </a:endParaRPr>
          </a:p>
        </p:txBody>
      </p:sp>
      <p:sp>
        <p:nvSpPr>
          <p:cNvPr id="2" name="TextBox 1"/>
          <p:cNvSpPr txBox="1"/>
          <p:nvPr/>
        </p:nvSpPr>
        <p:spPr>
          <a:xfrm>
            <a:off x="206220" y="838200"/>
            <a:ext cx="6240106" cy="3539430"/>
          </a:xfrm>
          <a:prstGeom prst="rect">
            <a:avLst/>
          </a:prstGeom>
          <a:noFill/>
        </p:spPr>
        <p:txBody>
          <a:bodyPr wrap="square" rtlCol="0">
            <a:spAutoFit/>
          </a:bodyPr>
          <a:lstStyle/>
          <a:p>
            <a:pPr>
              <a:buClr>
                <a:schemeClr val="tx1"/>
              </a:buClr>
              <a:buSzPct val="100000"/>
            </a:pPr>
            <a:r>
              <a:rPr lang="en-US" sz="2400" dirty="0" smtClean="0">
                <a:ea typeface="Calibri Light" charset="0"/>
                <a:cs typeface="Calibri Light" charset="0"/>
              </a:rPr>
              <a:t>House Bill 2084</a:t>
            </a:r>
          </a:p>
          <a:p>
            <a:pPr marL="342900" indent="-342900">
              <a:buClr>
                <a:schemeClr val="tx1"/>
              </a:buClr>
              <a:buSzPct val="100000"/>
              <a:buFont typeface="Arial" charset="0"/>
              <a:buChar char="•"/>
            </a:pPr>
            <a:r>
              <a:rPr lang="en-US" sz="2000" dirty="0" smtClean="0">
                <a:ea typeface="Calibri Light" charset="0"/>
                <a:cs typeface="Calibri Light" charset="0"/>
              </a:rPr>
              <a:t>Signed by Governor Kelly</a:t>
            </a:r>
            <a:endParaRPr lang="en-US" sz="2000" dirty="0" smtClean="0">
              <a:ea typeface="Calibri Light" charset="0"/>
              <a:cs typeface="Calibri Light" charset="0"/>
            </a:endParaRPr>
          </a:p>
          <a:p>
            <a:pPr>
              <a:buClr>
                <a:schemeClr val="tx1"/>
              </a:buClr>
              <a:buSzPct val="100000"/>
            </a:pPr>
            <a:endParaRPr lang="en-US" sz="2000" dirty="0">
              <a:ea typeface="Calibri Light" charset="0"/>
              <a:cs typeface="Calibri Light" charset="0"/>
            </a:endParaRPr>
          </a:p>
          <a:p>
            <a:pPr>
              <a:buClr>
                <a:schemeClr val="tx1"/>
              </a:buClr>
              <a:buSzPct val="100000"/>
            </a:pPr>
            <a:r>
              <a:rPr lang="en-US" sz="2000" dirty="0" smtClean="0">
                <a:ea typeface="Calibri Light" charset="0"/>
                <a:cs typeface="Calibri Light" charset="0"/>
              </a:rPr>
              <a:t>Key takeaways:</a:t>
            </a:r>
            <a:endParaRPr lang="en-US" sz="2000" dirty="0" smtClean="0">
              <a:ea typeface="Calibri Light" charset="0"/>
              <a:cs typeface="Calibri Light" charset="0"/>
            </a:endParaRPr>
          </a:p>
          <a:p>
            <a:pPr marL="342900" indent="-342900">
              <a:buClr>
                <a:schemeClr val="tx1"/>
              </a:buClr>
              <a:buSzPct val="100000"/>
              <a:buFont typeface="Arial" charset="0"/>
              <a:buChar char="•"/>
            </a:pPr>
            <a:r>
              <a:rPr lang="en-US" sz="2000" dirty="0">
                <a:ea typeface="Calibri Light" charset="0"/>
                <a:cs typeface="Calibri Light" charset="0"/>
              </a:rPr>
              <a:t>F</a:t>
            </a:r>
            <a:r>
              <a:rPr lang="en-US" sz="2000" dirty="0" smtClean="0">
                <a:ea typeface="Calibri Light" charset="0"/>
                <a:cs typeface="Calibri Light" charset="0"/>
              </a:rPr>
              <a:t>ee increase per subscriber account to $.90 monthly </a:t>
            </a:r>
            <a:r>
              <a:rPr lang="en-US" sz="2000" dirty="0" smtClean="0">
                <a:ea typeface="Calibri Light" charset="0"/>
                <a:cs typeface="Calibri Light" charset="0"/>
              </a:rPr>
              <a:t>to sustain 911 service and fund future </a:t>
            </a:r>
            <a:r>
              <a:rPr lang="en-US" sz="2000" dirty="0" smtClean="0">
                <a:ea typeface="Calibri Light" charset="0"/>
                <a:cs typeface="Calibri Light" charset="0"/>
              </a:rPr>
              <a:t>enhancements</a:t>
            </a:r>
          </a:p>
          <a:p>
            <a:pPr>
              <a:buClr>
                <a:schemeClr val="tx1"/>
              </a:buClr>
              <a:buSzPct val="100000"/>
            </a:pPr>
            <a:endParaRPr lang="en-US" sz="2000" dirty="0" smtClean="0">
              <a:ea typeface="Calibri Light" charset="0"/>
              <a:cs typeface="Calibri Light" charset="0"/>
            </a:endParaRPr>
          </a:p>
          <a:p>
            <a:pPr marL="342900" lvl="0" indent="-342900">
              <a:buClr>
                <a:schemeClr val="tx1"/>
              </a:buClr>
              <a:buSzPct val="100000"/>
              <a:buFont typeface="Arial" charset="0"/>
              <a:buChar char="•"/>
            </a:pPr>
            <a:r>
              <a:rPr lang="en-US" sz="2000" dirty="0" smtClean="0"/>
              <a:t>Provides </a:t>
            </a:r>
            <a:r>
              <a:rPr lang="en-US" sz="2000" dirty="0"/>
              <a:t>the authority to ensure</a:t>
            </a:r>
            <a:r>
              <a:rPr lang="en-US" sz="2000" b="1" dirty="0"/>
              <a:t> </a:t>
            </a:r>
            <a:r>
              <a:rPr lang="en-US" sz="2000" dirty="0"/>
              <a:t>GIS data </a:t>
            </a:r>
            <a:r>
              <a:rPr lang="en-US" sz="2000" dirty="0" smtClean="0"/>
              <a:t>integrity</a:t>
            </a:r>
          </a:p>
          <a:p>
            <a:pPr lvl="0">
              <a:buClr>
                <a:schemeClr val="tx1"/>
              </a:buClr>
              <a:buSzPct val="100000"/>
            </a:pPr>
            <a:endParaRPr lang="en-US" sz="2000" dirty="0"/>
          </a:p>
          <a:p>
            <a:pPr marL="342900" lvl="0" indent="-342900">
              <a:buClr>
                <a:schemeClr val="tx1"/>
              </a:buClr>
              <a:buSzPct val="100000"/>
              <a:buFont typeface="Arial" charset="0"/>
              <a:buChar char="•"/>
            </a:pPr>
            <a:r>
              <a:rPr lang="en-US" sz="2000" dirty="0" smtClean="0"/>
              <a:t>Ensures continuation of 2011 Kansas 911 Act legislative mission of migrating Kansas to full NG911 </a:t>
            </a:r>
            <a:r>
              <a:rPr lang="en-US" sz="2000" dirty="0" smtClean="0"/>
              <a:t>capability</a:t>
            </a:r>
            <a:endParaRPr lang="en-US" sz="2000"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870" y="1"/>
            <a:ext cx="741959" cy="609600"/>
          </a:xfrm>
          <a:prstGeom prst="rect">
            <a:avLst/>
          </a:prstGeom>
        </p:spPr>
      </p:pic>
      <p:pic>
        <p:nvPicPr>
          <p:cNvPr id="12" name="Picture 11"/>
          <p:cNvPicPr>
            <a:picLocks noChangeAspect="1"/>
          </p:cNvPicPr>
          <p:nvPr/>
        </p:nvPicPr>
        <p:blipFill>
          <a:blip r:embed="rId3"/>
          <a:stretch>
            <a:fillRect/>
          </a:stretch>
        </p:blipFill>
        <p:spPr>
          <a:xfrm>
            <a:off x="6446326" y="990600"/>
            <a:ext cx="2679567" cy="3575522"/>
          </a:xfrm>
          <a:prstGeom prst="rect">
            <a:avLst/>
          </a:prstGeom>
        </p:spPr>
      </p:pic>
    </p:spTree>
    <p:extLst>
      <p:ext uri="{BB962C8B-B14F-4D97-AF65-F5344CB8AC3E}">
        <p14:creationId xmlns:p14="http://schemas.microsoft.com/office/powerpoint/2010/main" val="4580361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NG911 Toolbox Update</a:t>
            </a:r>
            <a:endParaRPr lang="en-US" dirty="0"/>
          </a:p>
        </p:txBody>
      </p:sp>
      <p:sp>
        <p:nvSpPr>
          <p:cNvPr id="3" name="Subtitle 2"/>
          <p:cNvSpPr>
            <a:spLocks noGrp="1"/>
          </p:cNvSpPr>
          <p:nvPr>
            <p:ph type="subTitle" idx="1"/>
          </p:nvPr>
        </p:nvSpPr>
        <p:spPr/>
        <p:txBody>
          <a:bodyPr/>
          <a:lstStyle/>
          <a:p>
            <a:r>
              <a:rPr lang="en-US" dirty="0" smtClean="0"/>
              <a:t>Kristen Jordan Koenig</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870" y="1"/>
            <a:ext cx="741959" cy="609600"/>
          </a:xfrm>
          <a:prstGeom prst="rect">
            <a:avLst/>
          </a:prstGeom>
        </p:spPr>
      </p:pic>
    </p:spTree>
    <p:extLst>
      <p:ext uri="{BB962C8B-B14F-4D97-AF65-F5344CB8AC3E}">
        <p14:creationId xmlns:p14="http://schemas.microsoft.com/office/powerpoint/2010/main" val="1527679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Version- Late January 2019</a:t>
            </a:r>
            <a:endParaRPr lang="en-US" dirty="0"/>
          </a:p>
        </p:txBody>
      </p:sp>
      <p:sp>
        <p:nvSpPr>
          <p:cNvPr id="3" name="Content Placeholder 2"/>
          <p:cNvSpPr>
            <a:spLocks noGrp="1"/>
          </p:cNvSpPr>
          <p:nvPr>
            <p:ph idx="1"/>
          </p:nvPr>
        </p:nvSpPr>
        <p:spPr/>
        <p:txBody>
          <a:bodyPr/>
          <a:lstStyle/>
          <a:p>
            <a:r>
              <a:rPr lang="en-US" dirty="0" smtClean="0"/>
              <a:t>New tool for copying GDB to blank template</a:t>
            </a:r>
          </a:p>
          <a:p>
            <a:r>
              <a:rPr lang="en-US" dirty="0" smtClean="0"/>
              <a:t>Added character length check for ESB DISPLAY</a:t>
            </a:r>
          </a:p>
          <a:p>
            <a:r>
              <a:rPr lang="en-US" dirty="0" smtClean="0"/>
              <a:t>Edited topology “Notices” to “Errors”</a:t>
            </a:r>
            <a:endParaRPr lang="en-US" dirty="0"/>
          </a:p>
        </p:txBody>
      </p:sp>
      <p:sp>
        <p:nvSpPr>
          <p:cNvPr id="4" name="TextBox 3"/>
          <p:cNvSpPr txBox="1"/>
          <p:nvPr/>
        </p:nvSpPr>
        <p:spPr>
          <a:xfrm>
            <a:off x="-578224" y="537882"/>
            <a:ext cx="184731"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870" y="1"/>
            <a:ext cx="741959" cy="609600"/>
          </a:xfrm>
          <a:prstGeom prst="rect">
            <a:avLst/>
          </a:prstGeom>
        </p:spPr>
      </p:pic>
    </p:spTree>
    <p:extLst>
      <p:ext uri="{BB962C8B-B14F-4D97-AF65-F5344CB8AC3E}">
        <p14:creationId xmlns:p14="http://schemas.microsoft.com/office/powerpoint/2010/main" val="93702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7772400" cy="1470025"/>
          </a:xfrm>
        </p:spPr>
        <p:txBody>
          <a:bodyPr/>
          <a:lstStyle/>
          <a:p>
            <a:r>
              <a:rPr lang="en-US" dirty="0" smtClean="0"/>
              <a:t>ESB/Polygon Topology</a:t>
            </a:r>
            <a:endParaRPr lang="en-US" dirty="0"/>
          </a:p>
        </p:txBody>
      </p:sp>
      <p:sp>
        <p:nvSpPr>
          <p:cNvPr id="3" name="Subtitle 2"/>
          <p:cNvSpPr>
            <a:spLocks noGrp="1"/>
          </p:cNvSpPr>
          <p:nvPr>
            <p:ph type="subTitle" idx="1"/>
          </p:nvPr>
        </p:nvSpPr>
        <p:spPr>
          <a:xfrm>
            <a:off x="1295400" y="2362200"/>
            <a:ext cx="6400800" cy="1752600"/>
          </a:xfrm>
        </p:spPr>
        <p:txBody>
          <a:bodyPr/>
          <a:lstStyle/>
          <a:p>
            <a:pPr marL="457200" indent="-457200" algn="l">
              <a:buFont typeface="Arial" panose="020B0604020202020204" pitchFamily="34" charset="0"/>
              <a:buChar char="•"/>
            </a:pPr>
            <a:r>
              <a:rPr lang="en-US" dirty="0" smtClean="0">
                <a:solidFill>
                  <a:schemeClr val="tx1"/>
                </a:solidFill>
              </a:rPr>
              <a:t>No gaps, overlaps</a:t>
            </a:r>
          </a:p>
          <a:p>
            <a:pPr marL="457200" indent="-457200" algn="l">
              <a:buFont typeface="Arial" panose="020B0604020202020204" pitchFamily="34" charset="0"/>
              <a:buChar char="•"/>
            </a:pPr>
            <a:r>
              <a:rPr lang="en-US" dirty="0" smtClean="0">
                <a:solidFill>
                  <a:schemeClr val="tx1"/>
                </a:solidFill>
              </a:rPr>
              <a:t>Are “errors” for the June 2019 submission</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870" y="1"/>
            <a:ext cx="741959" cy="609600"/>
          </a:xfrm>
          <a:prstGeom prst="rect">
            <a:avLst/>
          </a:prstGeom>
        </p:spPr>
      </p:pic>
    </p:spTree>
    <p:extLst>
      <p:ext uri="{BB962C8B-B14F-4D97-AF65-F5344CB8AC3E}">
        <p14:creationId xmlns:p14="http://schemas.microsoft.com/office/powerpoint/2010/main" val="750320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fix the “gap” on the county boundary</a:t>
            </a:r>
            <a:endParaRPr lang="en-US" dirty="0"/>
          </a:p>
        </p:txBody>
      </p:sp>
      <p:sp>
        <p:nvSpPr>
          <p:cNvPr id="3" name="Content Placeholder 2"/>
          <p:cNvSpPr>
            <a:spLocks noGrp="1"/>
          </p:cNvSpPr>
          <p:nvPr>
            <p:ph idx="1"/>
          </p:nvPr>
        </p:nvSpPr>
        <p:spPr/>
        <p:txBody>
          <a:bodyPr/>
          <a:lstStyle/>
          <a:p>
            <a:r>
              <a:rPr lang="en-US" dirty="0" smtClean="0"/>
              <a:t>Mark it as an exception in an edit session in ArcMap</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870" y="1"/>
            <a:ext cx="741959" cy="609600"/>
          </a:xfrm>
          <a:prstGeom prst="rect">
            <a:avLst/>
          </a:prstGeom>
        </p:spPr>
      </p:pic>
    </p:spTree>
    <p:extLst>
      <p:ext uri="{BB962C8B-B14F-4D97-AF65-F5344CB8AC3E}">
        <p14:creationId xmlns:p14="http://schemas.microsoft.com/office/powerpoint/2010/main" val="607306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457200" y="914400"/>
            <a:ext cx="8001000" cy="5029200"/>
          </a:xfrm>
        </p:spPr>
        <p:txBody>
          <a:bodyPr/>
          <a:lstStyle/>
          <a:p>
            <a:pPr marL="457200" indent="-457200" algn="l">
              <a:buFont typeface="Arial" charset="0"/>
              <a:buChar char="•"/>
            </a:pPr>
            <a:r>
              <a:rPr lang="en-US" dirty="0" err="1">
                <a:solidFill>
                  <a:schemeClr val="tx1"/>
                </a:solidFill>
              </a:rPr>
              <a:t>GeoMSAG</a:t>
            </a:r>
            <a:r>
              <a:rPr lang="en-US" dirty="0">
                <a:solidFill>
                  <a:schemeClr val="tx1"/>
                </a:solidFill>
              </a:rPr>
              <a:t> and Geospatial Call Routing </a:t>
            </a:r>
            <a:r>
              <a:rPr lang="en-US" dirty="0" smtClean="0">
                <a:solidFill>
                  <a:schemeClr val="tx1"/>
                </a:solidFill>
              </a:rPr>
              <a:t>Update</a:t>
            </a:r>
            <a:endParaRPr lang="en-US" dirty="0" smtClean="0">
              <a:solidFill>
                <a:schemeClr val="tx1"/>
              </a:solidFill>
            </a:endParaRPr>
          </a:p>
          <a:p>
            <a:pPr marL="457200" indent="-457200" algn="l">
              <a:buFont typeface="Arial" charset="0"/>
              <a:buChar char="•"/>
            </a:pPr>
            <a:r>
              <a:rPr lang="en-US" dirty="0" smtClean="0">
                <a:solidFill>
                  <a:schemeClr val="tx1"/>
                </a:solidFill>
              </a:rPr>
              <a:t>Project </a:t>
            </a:r>
            <a:r>
              <a:rPr lang="en-US" dirty="0" smtClean="0">
                <a:solidFill>
                  <a:schemeClr val="tx1"/>
                </a:solidFill>
              </a:rPr>
              <a:t>&amp; Imagery Update</a:t>
            </a:r>
          </a:p>
          <a:p>
            <a:pPr marL="457200" indent="-457200" algn="l">
              <a:buFont typeface="Arial" charset="0"/>
              <a:buChar char="•"/>
            </a:pPr>
            <a:r>
              <a:rPr lang="en-US" dirty="0" smtClean="0">
                <a:solidFill>
                  <a:schemeClr val="tx1"/>
                </a:solidFill>
              </a:rPr>
              <a:t>NG911 </a:t>
            </a:r>
            <a:r>
              <a:rPr lang="en-US" dirty="0" smtClean="0">
                <a:solidFill>
                  <a:schemeClr val="tx1"/>
                </a:solidFill>
              </a:rPr>
              <a:t>Toolbox Update</a:t>
            </a:r>
          </a:p>
          <a:p>
            <a:pPr marL="457200" indent="-457200" algn="l">
              <a:buFont typeface="Arial" charset="0"/>
              <a:buChar char="•"/>
            </a:pPr>
            <a:r>
              <a:rPr lang="en-US" dirty="0" smtClean="0">
                <a:solidFill>
                  <a:schemeClr val="tx1"/>
                </a:solidFill>
              </a:rPr>
              <a:t>Wrap up</a:t>
            </a:r>
            <a:endParaRPr lang="en-US" dirty="0" smtClean="0">
              <a:solidFill>
                <a:schemeClr val="tx1"/>
              </a:solidFill>
            </a:endParaRPr>
          </a:p>
          <a:p>
            <a:pPr marL="457200" indent="-457200" algn="l">
              <a:buFont typeface="Arial" charset="0"/>
              <a:buChar char="•"/>
            </a:pPr>
            <a:endParaRPr lang="en-US" dirty="0" smtClean="0">
              <a:solidFill>
                <a:schemeClr val="tx1"/>
              </a:solidFill>
            </a:endParaRPr>
          </a:p>
          <a:p>
            <a:pPr marL="457200" indent="-457200" algn="l">
              <a:buFont typeface="Arial" charset="0"/>
              <a:buChar char="•"/>
            </a:pPr>
            <a:endParaRPr lang="en-US" dirty="0" smtClean="0">
              <a:solidFill>
                <a:schemeClr val="tx1"/>
              </a:solidFill>
            </a:endParaRPr>
          </a:p>
          <a:p>
            <a:endParaRPr lang="en-US" dirty="0"/>
          </a:p>
        </p:txBody>
      </p:sp>
      <p:sp>
        <p:nvSpPr>
          <p:cNvPr id="4" name="Line 8"/>
          <p:cNvSpPr>
            <a:spLocks noChangeShapeType="1"/>
          </p:cNvSpPr>
          <p:nvPr/>
        </p:nvSpPr>
        <p:spPr bwMode="auto">
          <a:xfrm flipV="1">
            <a:off x="206220" y="649069"/>
            <a:ext cx="8763000" cy="0"/>
          </a:xfrm>
          <a:prstGeom prst="line">
            <a:avLst/>
          </a:prstGeom>
          <a:noFill/>
          <a:ln w="57150" cap="rnd" cmpd="sng">
            <a:solidFill>
              <a:schemeClr val="bg1">
                <a:lumMod val="6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n w="38100" cmpd="sng">
                <a:solidFill>
                  <a:schemeClr val="tx1"/>
                </a:solidFill>
              </a:ln>
            </a:endParaRPr>
          </a:p>
        </p:txBody>
      </p:sp>
      <p:sp>
        <p:nvSpPr>
          <p:cNvPr id="2" name="Rectangle 1"/>
          <p:cNvSpPr/>
          <p:nvPr/>
        </p:nvSpPr>
        <p:spPr>
          <a:xfrm>
            <a:off x="228600" y="0"/>
            <a:ext cx="1601208" cy="646331"/>
          </a:xfrm>
          <a:prstGeom prst="rect">
            <a:avLst/>
          </a:prstGeom>
        </p:spPr>
        <p:txBody>
          <a:bodyPr wrap="none">
            <a:spAutoFit/>
          </a:bodyPr>
          <a:lstStyle/>
          <a:p>
            <a:r>
              <a:rPr lang="en-US" sz="3600" dirty="0" smtClean="0">
                <a:solidFill>
                  <a:srgbClr val="003366"/>
                </a:solidFill>
                <a:latin typeface="+mj-lt"/>
              </a:rPr>
              <a:t>Agenda</a:t>
            </a:r>
            <a:endParaRPr lang="en-US" sz="3600" dirty="0">
              <a:solidFill>
                <a:srgbClr val="003366"/>
              </a:solidFill>
              <a:latin typeface="+mj-l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870" y="1"/>
            <a:ext cx="741959" cy="609600"/>
          </a:xfrm>
          <a:prstGeom prst="rect">
            <a:avLst/>
          </a:prstGeom>
        </p:spPr>
      </p:pic>
    </p:spTree>
    <p:extLst>
      <p:ext uri="{BB962C8B-B14F-4D97-AF65-F5344CB8AC3E}">
        <p14:creationId xmlns:p14="http://schemas.microsoft.com/office/powerpoint/2010/main" val="14414713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improvements</a:t>
            </a:r>
            <a:endParaRPr lang="en-US" dirty="0"/>
          </a:p>
        </p:txBody>
      </p:sp>
      <p:sp>
        <p:nvSpPr>
          <p:cNvPr id="3" name="Content Placeholder 2"/>
          <p:cNvSpPr>
            <a:spLocks noGrp="1"/>
          </p:cNvSpPr>
          <p:nvPr>
            <p:ph idx="1"/>
          </p:nvPr>
        </p:nvSpPr>
        <p:spPr/>
        <p:txBody>
          <a:bodyPr/>
          <a:lstStyle/>
          <a:p>
            <a:r>
              <a:rPr lang="en-US" dirty="0" smtClean="0"/>
              <a:t>Added check for RCLSIDE = N if RCLMATCH has a valid value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870" y="1"/>
            <a:ext cx="741959" cy="609600"/>
          </a:xfrm>
          <a:prstGeom prst="rect">
            <a:avLst/>
          </a:prstGeom>
        </p:spPr>
      </p:pic>
    </p:spTree>
    <p:extLst>
      <p:ext uri="{BB962C8B-B14F-4D97-AF65-F5344CB8AC3E}">
        <p14:creationId xmlns:p14="http://schemas.microsoft.com/office/powerpoint/2010/main" val="17008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Looking Ahead</a:t>
            </a:r>
            <a:endParaRPr lang="en-US" dirty="0"/>
          </a:p>
        </p:txBody>
      </p:sp>
      <p:sp>
        <p:nvSpPr>
          <p:cNvPr id="3" name="Content Placeholder 2"/>
          <p:cNvSpPr>
            <a:spLocks noGrp="1"/>
          </p:cNvSpPr>
          <p:nvPr>
            <p:ph idx="1"/>
          </p:nvPr>
        </p:nvSpPr>
        <p:spPr/>
        <p:txBody>
          <a:bodyPr/>
          <a:lstStyle/>
          <a:p>
            <a:r>
              <a:rPr lang="en-US" dirty="0" smtClean="0"/>
              <a:t>Removing topology rule that road segments must be inside ESB boundaries (ready if </a:t>
            </a:r>
            <a:r>
              <a:rPr lang="en-US" smtClean="0"/>
              <a:t>you want a copy)</a:t>
            </a:r>
            <a:endParaRPr lang="en-US" dirty="0" smtClean="0"/>
          </a:p>
          <a:p>
            <a:r>
              <a:rPr lang="en-US" dirty="0" smtClean="0"/>
              <a:t>Other developments depend on…</a:t>
            </a:r>
          </a:p>
          <a:p>
            <a:pPr lvl="1"/>
            <a:r>
              <a:rPr lang="en-US" dirty="0" smtClean="0"/>
              <a:t>West’s data testing</a:t>
            </a:r>
          </a:p>
          <a:p>
            <a:pPr lvl="1"/>
            <a:r>
              <a:rPr lang="en-US" dirty="0" smtClean="0"/>
              <a:t>Bug reports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870" y="1"/>
            <a:ext cx="741959" cy="609600"/>
          </a:xfrm>
          <a:prstGeom prst="rect">
            <a:avLst/>
          </a:prstGeom>
        </p:spPr>
      </p:pic>
    </p:spTree>
    <p:extLst>
      <p:ext uri="{BB962C8B-B14F-4D97-AF65-F5344CB8AC3E}">
        <p14:creationId xmlns:p14="http://schemas.microsoft.com/office/powerpoint/2010/main" val="2446856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173982" y="40838"/>
            <a:ext cx="4022768"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dirty="0" smtClean="0">
                <a:solidFill>
                  <a:srgbClr val="003366"/>
                </a:solidFill>
                <a:latin typeface="+mj-lt"/>
              </a:rPr>
              <a:t>Resources reminder</a:t>
            </a:r>
            <a:endParaRPr lang="en-US" sz="3600" dirty="0">
              <a:solidFill>
                <a:srgbClr val="003366"/>
              </a:solidFill>
              <a:latin typeface="+mj-lt"/>
            </a:endParaRPr>
          </a:p>
        </p:txBody>
      </p:sp>
      <p:sp>
        <p:nvSpPr>
          <p:cNvPr id="9" name="Line 8"/>
          <p:cNvSpPr>
            <a:spLocks noChangeShapeType="1"/>
          </p:cNvSpPr>
          <p:nvPr/>
        </p:nvSpPr>
        <p:spPr bwMode="auto">
          <a:xfrm flipV="1">
            <a:off x="206220" y="649069"/>
            <a:ext cx="8763000" cy="0"/>
          </a:xfrm>
          <a:prstGeom prst="line">
            <a:avLst/>
          </a:prstGeom>
          <a:noFill/>
          <a:ln w="57150" cap="rnd" cmpd="sng">
            <a:solidFill>
              <a:schemeClr val="bg1">
                <a:lumMod val="6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n w="38100" cmpd="sng">
                <a:solidFill>
                  <a:schemeClr val="tx1"/>
                </a:solidFill>
              </a:ln>
            </a:endParaRPr>
          </a:p>
        </p:txBody>
      </p:sp>
      <p:sp>
        <p:nvSpPr>
          <p:cNvPr id="4" name="TextBox 3"/>
          <p:cNvSpPr txBox="1"/>
          <p:nvPr/>
        </p:nvSpPr>
        <p:spPr>
          <a:xfrm>
            <a:off x="173982" y="725268"/>
            <a:ext cx="8893818" cy="5262979"/>
          </a:xfrm>
          <a:prstGeom prst="rect">
            <a:avLst/>
          </a:prstGeom>
          <a:noFill/>
        </p:spPr>
        <p:txBody>
          <a:bodyPr wrap="square" rtlCol="0">
            <a:spAutoFit/>
          </a:bodyPr>
          <a:lstStyle/>
          <a:p>
            <a:r>
              <a:rPr lang="en-US" sz="2400" dirty="0" smtClean="0">
                <a:solidFill>
                  <a:srgbClr val="000000"/>
                </a:solidFill>
                <a:ea typeface="Calibri Light" charset="0"/>
                <a:cs typeface="Calibri Light" charset="0"/>
              </a:rPr>
              <a:t>NG911 Portal:</a:t>
            </a:r>
          </a:p>
          <a:p>
            <a:pPr marL="800100" lvl="1" indent="-342900">
              <a:buFont typeface="Arial" charset="0"/>
              <a:buChar char="•"/>
            </a:pPr>
            <a:r>
              <a:rPr lang="en-US" sz="2400" dirty="0" smtClean="0">
                <a:solidFill>
                  <a:srgbClr val="000000"/>
                </a:solidFill>
                <a:ea typeface="Calibri Light" charset="0"/>
                <a:cs typeface="Calibri Light" charset="0"/>
              </a:rPr>
              <a:t>GIS Frequently Asked Questions (FAQs)</a:t>
            </a:r>
          </a:p>
          <a:p>
            <a:pPr marL="1257300" lvl="2" indent="-342900">
              <a:buFont typeface="Arial" charset="0"/>
              <a:buChar char="•"/>
            </a:pPr>
            <a:r>
              <a:rPr lang="en-US" sz="2400" dirty="0" smtClean="0">
                <a:solidFill>
                  <a:srgbClr val="000000"/>
                </a:solidFill>
                <a:ea typeface="Calibri Light" charset="0"/>
                <a:cs typeface="Calibri Light" charset="0"/>
              </a:rPr>
              <a:t>Archive of NG911 GIS questions and answers</a:t>
            </a:r>
          </a:p>
          <a:p>
            <a:pPr marL="1257300" lvl="2" indent="-342900">
              <a:buFont typeface="Arial" charset="0"/>
              <a:buChar char="•"/>
            </a:pPr>
            <a:r>
              <a:rPr lang="en-US" sz="2400" dirty="0" smtClean="0">
                <a:solidFill>
                  <a:srgbClr val="000000"/>
                </a:solidFill>
                <a:ea typeface="Calibri Light" charset="0"/>
                <a:cs typeface="Calibri Light" charset="0"/>
              </a:rPr>
              <a:t>Submit a </a:t>
            </a:r>
            <a:r>
              <a:rPr lang="en-US" sz="2400" dirty="0" smtClean="0">
                <a:solidFill>
                  <a:srgbClr val="000000"/>
                </a:solidFill>
                <a:ea typeface="Calibri Light" charset="0"/>
                <a:cs typeface="Calibri Light" charset="0"/>
              </a:rPr>
              <a:t>question </a:t>
            </a:r>
            <a:r>
              <a:rPr lang="en-US" sz="2400" dirty="0" smtClean="0">
                <a:solidFill>
                  <a:srgbClr val="000000"/>
                </a:solidFill>
                <a:ea typeface="Calibri Light" charset="0"/>
                <a:cs typeface="Calibri Light" charset="0"/>
              </a:rPr>
              <a:t>anytime</a:t>
            </a:r>
            <a:r>
              <a:rPr lang="en-US" sz="2400" dirty="0">
                <a:solidFill>
                  <a:srgbClr val="000000"/>
                </a:solidFill>
                <a:ea typeface="Calibri Light" charset="0"/>
                <a:cs typeface="Calibri Light" charset="0"/>
              </a:rPr>
              <a:t>!</a:t>
            </a:r>
            <a:endParaRPr lang="en-US" sz="2400" dirty="0" smtClean="0">
              <a:solidFill>
                <a:srgbClr val="000000"/>
              </a:solidFill>
              <a:ea typeface="Calibri Light" charset="0"/>
              <a:cs typeface="Calibri Light" charset="0"/>
            </a:endParaRPr>
          </a:p>
          <a:p>
            <a:pPr marL="800100" lvl="1" indent="-342900">
              <a:buFont typeface="Arial" charset="0"/>
              <a:buChar char="•"/>
            </a:pPr>
            <a:endParaRPr lang="en-US" sz="2400" dirty="0">
              <a:solidFill>
                <a:srgbClr val="000000"/>
              </a:solidFill>
              <a:ea typeface="Calibri Light" charset="0"/>
              <a:cs typeface="Calibri Light" charset="0"/>
            </a:endParaRPr>
          </a:p>
          <a:p>
            <a:r>
              <a:rPr lang="en-US" sz="2400" dirty="0">
                <a:solidFill>
                  <a:srgbClr val="000000"/>
                </a:solidFill>
                <a:ea typeface="Calibri Light" charset="0"/>
                <a:cs typeface="Calibri Light" charset="0"/>
              </a:rPr>
              <a:t>DASC </a:t>
            </a:r>
            <a:r>
              <a:rPr lang="en-US" sz="2400" dirty="0" smtClean="0">
                <a:solidFill>
                  <a:srgbClr val="000000"/>
                </a:solidFill>
                <a:ea typeface="Calibri Light" charset="0"/>
                <a:cs typeface="Calibri Light" charset="0"/>
              </a:rPr>
              <a:t>website</a:t>
            </a:r>
          </a:p>
          <a:p>
            <a:r>
              <a:rPr lang="en-US" sz="2400" dirty="0" smtClean="0">
                <a:solidFill>
                  <a:srgbClr val="000000"/>
                </a:solidFill>
                <a:ea typeface="Calibri Light" charset="0"/>
                <a:cs typeface="Calibri Light" charset="0"/>
              </a:rPr>
              <a:t>https</a:t>
            </a:r>
            <a:r>
              <a:rPr lang="en-US" sz="2400" dirty="0">
                <a:solidFill>
                  <a:srgbClr val="000000"/>
                </a:solidFill>
                <a:ea typeface="Calibri Light" charset="0"/>
                <a:cs typeface="Calibri Light" charset="0"/>
              </a:rPr>
              <a:t>://</a:t>
            </a:r>
            <a:r>
              <a:rPr lang="en-US" sz="2400" dirty="0" err="1" smtClean="0">
                <a:solidFill>
                  <a:srgbClr val="000000"/>
                </a:solidFill>
                <a:ea typeface="Calibri Light" charset="0"/>
                <a:cs typeface="Calibri Light" charset="0"/>
              </a:rPr>
              <a:t>www.kansasgis.org</a:t>
            </a:r>
            <a:r>
              <a:rPr lang="en-US" sz="2400" dirty="0">
                <a:solidFill>
                  <a:srgbClr val="000000"/>
                </a:solidFill>
                <a:ea typeface="Calibri Light" charset="0"/>
                <a:cs typeface="Calibri Light" charset="0"/>
              </a:rPr>
              <a:t>&gt;</a:t>
            </a:r>
            <a:r>
              <a:rPr lang="en-US" sz="2400" dirty="0" smtClean="0">
                <a:solidFill>
                  <a:srgbClr val="000000"/>
                </a:solidFill>
                <a:ea typeface="Calibri Light" charset="0"/>
                <a:cs typeface="Calibri Light" charset="0"/>
              </a:rPr>
              <a:t>Initiatives&gt;Next Generation 911 (NG911)</a:t>
            </a:r>
          </a:p>
          <a:p>
            <a:pPr marL="800100" lvl="1" indent="-342900">
              <a:buFont typeface="Arial" charset="0"/>
              <a:buChar char="•"/>
            </a:pPr>
            <a:r>
              <a:rPr lang="en-US" sz="2400" dirty="0" smtClean="0">
                <a:solidFill>
                  <a:srgbClr val="000000"/>
                </a:solidFill>
                <a:ea typeface="Calibri Light" charset="0"/>
                <a:cs typeface="Calibri Light" charset="0"/>
              </a:rPr>
              <a:t>Standards, Tools &amp; Policies tab</a:t>
            </a:r>
          </a:p>
          <a:p>
            <a:pPr marL="1257300" lvl="2" indent="-342900">
              <a:buFont typeface="Arial" charset="0"/>
              <a:buChar char="•"/>
            </a:pPr>
            <a:r>
              <a:rPr lang="en-US" sz="2400" dirty="0" smtClean="0">
                <a:solidFill>
                  <a:srgbClr val="000000"/>
                </a:solidFill>
                <a:ea typeface="Calibri Light" charset="0"/>
                <a:cs typeface="Calibri Light" charset="0"/>
              </a:rPr>
              <a:t>Kansas NG911 GIS Post Processing Steps</a:t>
            </a:r>
          </a:p>
          <a:p>
            <a:pPr marL="1714500" lvl="3" indent="-342900">
              <a:buFont typeface="Arial" charset="0"/>
              <a:buChar char="•"/>
            </a:pPr>
            <a:r>
              <a:rPr lang="en-US" sz="2400" i="1" dirty="0" smtClean="0">
                <a:solidFill>
                  <a:srgbClr val="000000"/>
                </a:solidFill>
                <a:ea typeface="Calibri Light" charset="0"/>
                <a:cs typeface="Calibri Light" charset="0"/>
              </a:rPr>
              <a:t>Check back often - updated as needed!</a:t>
            </a:r>
          </a:p>
          <a:p>
            <a:pPr lvl="3"/>
            <a:endParaRPr lang="en-US" sz="2400" dirty="0">
              <a:solidFill>
                <a:srgbClr val="000000"/>
              </a:solidFill>
              <a:ea typeface="Calibri Light" charset="0"/>
              <a:cs typeface="Calibri Light" charset="0"/>
            </a:endParaRPr>
          </a:p>
          <a:p>
            <a:r>
              <a:rPr lang="en-US" sz="2400" dirty="0" smtClean="0">
                <a:solidFill>
                  <a:srgbClr val="000000"/>
                </a:solidFill>
                <a:ea typeface="Calibri Light" charset="0"/>
                <a:cs typeface="Calibri Light" charset="0"/>
              </a:rPr>
              <a:t>2019 NG911 GIS Data Steward and GIS Data Maintainer certification classes</a:t>
            </a:r>
          </a:p>
          <a:p>
            <a:pPr marL="800100" lvl="1" indent="-342900">
              <a:buFont typeface="Arial" charset="0"/>
              <a:buChar char="•"/>
            </a:pPr>
            <a:r>
              <a:rPr lang="en-US" sz="2400" dirty="0" smtClean="0">
                <a:solidFill>
                  <a:srgbClr val="000000"/>
                </a:solidFill>
                <a:ea typeface="Calibri Light" charset="0"/>
                <a:cs typeface="Calibri Light" charset="0"/>
              </a:rPr>
              <a:t>Dates </a:t>
            </a:r>
            <a:r>
              <a:rPr lang="en-US" sz="2400" dirty="0" smtClean="0">
                <a:solidFill>
                  <a:srgbClr val="000000"/>
                </a:solidFill>
                <a:ea typeface="Calibri Light" charset="0"/>
                <a:cs typeface="Calibri Light" charset="0"/>
              </a:rPr>
              <a:t>coming soon</a:t>
            </a:r>
            <a:endParaRPr lang="en-US" sz="2400" dirty="0">
              <a:solidFill>
                <a:srgbClr val="000000"/>
              </a:solidFill>
              <a:ea typeface="Calibri Light" charset="0"/>
              <a:cs typeface="Calibri Light"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870" y="1"/>
            <a:ext cx="741959" cy="609600"/>
          </a:xfrm>
          <a:prstGeom prst="rect">
            <a:avLst/>
          </a:prstGeom>
        </p:spPr>
      </p:pic>
    </p:spTree>
    <p:extLst>
      <p:ext uri="{BB962C8B-B14F-4D97-AF65-F5344CB8AC3E}">
        <p14:creationId xmlns:p14="http://schemas.microsoft.com/office/powerpoint/2010/main" val="8439545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NG911 GIS User Group</a:t>
            </a:r>
            <a:endParaRPr lang="en-US" dirty="0"/>
          </a:p>
        </p:txBody>
      </p:sp>
      <p:sp>
        <p:nvSpPr>
          <p:cNvPr id="3" name="Content Placeholder 2"/>
          <p:cNvSpPr>
            <a:spLocks noGrp="1"/>
          </p:cNvSpPr>
          <p:nvPr>
            <p:ph idx="1"/>
          </p:nvPr>
        </p:nvSpPr>
        <p:spPr/>
        <p:txBody>
          <a:bodyPr>
            <a:normAutofit/>
          </a:bodyPr>
          <a:lstStyle/>
          <a:p>
            <a:pPr marL="0" indent="0" algn="ctr" fontAlgn="base">
              <a:buNone/>
            </a:pPr>
            <a:r>
              <a:rPr lang="en-US" dirty="0" smtClean="0"/>
              <a:t>Thank you!</a:t>
            </a:r>
          </a:p>
          <a:p>
            <a:pPr marL="0" indent="0" algn="ctr" fontAlgn="base">
              <a:buNone/>
            </a:pPr>
            <a:endParaRPr lang="en-US" dirty="0"/>
          </a:p>
          <a:p>
            <a:pPr marL="0" indent="0" algn="ctr" fontAlgn="base">
              <a:buNone/>
            </a:pPr>
            <a:r>
              <a:rPr lang="en-US" dirty="0" smtClean="0"/>
              <a:t>Kansas 911 Coordinating Council website</a:t>
            </a:r>
          </a:p>
          <a:p>
            <a:pPr marL="0" indent="0" algn="ctr" fontAlgn="base">
              <a:buNone/>
            </a:pPr>
            <a:r>
              <a:rPr lang="en-US" dirty="0">
                <a:hlinkClick r:id="rId3"/>
              </a:rPr>
              <a:t>http://www.kansas911.org</a:t>
            </a:r>
            <a:r>
              <a:rPr lang="en-US" dirty="0" smtClean="0">
                <a:hlinkClick r:id="rId3"/>
              </a:rPr>
              <a:t>/</a:t>
            </a:r>
            <a:endParaRPr lang="en-US" dirty="0" smtClean="0"/>
          </a:p>
          <a:p>
            <a:pPr marL="0" indent="0" algn="ctr" fontAlgn="base">
              <a:buNone/>
            </a:pPr>
            <a:endParaRPr lang="en-US" dirty="0"/>
          </a:p>
          <a:p>
            <a:pPr marL="0" indent="0" algn="ctr" fontAlgn="base">
              <a:buNone/>
            </a:pPr>
            <a:r>
              <a:rPr lang="en-US" dirty="0" smtClean="0"/>
              <a:t>DASC - Initiatives&gt;NG911</a:t>
            </a:r>
          </a:p>
          <a:p>
            <a:pPr marL="0" indent="0" algn="ctr" fontAlgn="base">
              <a:buNone/>
            </a:pPr>
            <a:r>
              <a:rPr lang="en-US" dirty="0">
                <a:hlinkClick r:id="rId4"/>
              </a:rPr>
              <a:t>http://</a:t>
            </a:r>
            <a:r>
              <a:rPr lang="en-US" dirty="0" err="1" smtClean="0">
                <a:hlinkClick r:id="rId4"/>
              </a:rPr>
              <a:t>www.kansasgis.org</a:t>
            </a:r>
            <a:r>
              <a:rPr lang="en-US" dirty="0" smtClean="0">
                <a:hlinkClick r:id="rId4"/>
              </a:rPr>
              <a:t>/initiatives/NG911/</a:t>
            </a:r>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6870" y="1"/>
            <a:ext cx="741959" cy="609600"/>
          </a:xfrm>
          <a:prstGeom prst="rect">
            <a:avLst/>
          </a:prstGeom>
        </p:spPr>
      </p:pic>
    </p:spTree>
    <p:extLst>
      <p:ext uri="{BB962C8B-B14F-4D97-AF65-F5344CB8AC3E}">
        <p14:creationId xmlns:p14="http://schemas.microsoft.com/office/powerpoint/2010/main" val="11058488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772400" cy="2670175"/>
          </a:xfrm>
        </p:spPr>
        <p:txBody>
          <a:bodyPr>
            <a:noAutofit/>
          </a:bodyPr>
          <a:lstStyle/>
          <a:p>
            <a:r>
              <a:rPr lang="en-US" sz="6000" dirty="0" err="1"/>
              <a:t>GeoMSAG</a:t>
            </a:r>
            <a:r>
              <a:rPr lang="en-US" sz="6000" dirty="0"/>
              <a:t> and Geospatial Call Routing Update</a:t>
            </a:r>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870" y="1"/>
            <a:ext cx="741959" cy="609600"/>
          </a:xfrm>
          <a:prstGeom prst="rect">
            <a:avLst/>
          </a:prstGeom>
        </p:spPr>
      </p:pic>
    </p:spTree>
    <p:extLst>
      <p:ext uri="{BB962C8B-B14F-4D97-AF65-F5344CB8AC3E}">
        <p14:creationId xmlns:p14="http://schemas.microsoft.com/office/powerpoint/2010/main" val="7914381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229600" cy="1143000"/>
          </a:xfrm>
        </p:spPr>
        <p:txBody>
          <a:bodyPr/>
          <a:lstStyle/>
          <a:p>
            <a:pPr algn="l"/>
            <a:r>
              <a:rPr lang="en-US" dirty="0"/>
              <a:t>News Items</a:t>
            </a:r>
          </a:p>
        </p:txBody>
      </p:sp>
      <p:sp>
        <p:nvSpPr>
          <p:cNvPr id="3" name="Content Placeholder 2"/>
          <p:cNvSpPr>
            <a:spLocks noGrp="1"/>
          </p:cNvSpPr>
          <p:nvPr>
            <p:ph idx="1"/>
          </p:nvPr>
        </p:nvSpPr>
        <p:spPr>
          <a:xfrm>
            <a:off x="292676" y="1447800"/>
            <a:ext cx="8317923" cy="4419600"/>
          </a:xfrm>
        </p:spPr>
        <p:txBody>
          <a:bodyPr>
            <a:normAutofit/>
          </a:bodyPr>
          <a:lstStyle/>
          <a:p>
            <a:pPr>
              <a:spcAft>
                <a:spcPts val="900"/>
              </a:spcAft>
            </a:pPr>
            <a:r>
              <a:rPr lang="en-US" sz="2800" dirty="0"/>
              <a:t>88 PSAPs have switched out their MSAGs for </a:t>
            </a:r>
            <a:r>
              <a:rPr lang="en-US" sz="2800" dirty="0" err="1"/>
              <a:t>geoMSAGs</a:t>
            </a:r>
            <a:endParaRPr lang="en-US" sz="2800" dirty="0"/>
          </a:p>
          <a:p>
            <a:pPr>
              <a:spcAft>
                <a:spcPts val="900"/>
              </a:spcAft>
            </a:pPr>
            <a:r>
              <a:rPr lang="en-US" sz="2800" dirty="0"/>
              <a:t>We will be asking for a contact to receive error notifications on GIS data submissions.  If we do not get one, we will have those notifications sent to the GIS Data Maintainer.</a:t>
            </a:r>
          </a:p>
          <a:p>
            <a:pPr>
              <a:spcAft>
                <a:spcPts val="900"/>
              </a:spcAft>
            </a:pPr>
            <a:r>
              <a:rPr lang="en-US" sz="2800" dirty="0"/>
              <a:t>Geospatial Call Routing is coming – Reno scheduled to begin pilot at the end of the month</a:t>
            </a:r>
          </a:p>
          <a:p>
            <a:endParaRPr lang="en-US"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870" y="1"/>
            <a:ext cx="741959" cy="609600"/>
          </a:xfrm>
          <a:prstGeom prst="rect">
            <a:avLst/>
          </a:prstGeom>
        </p:spPr>
      </p:pic>
    </p:spTree>
    <p:extLst>
      <p:ext uri="{BB962C8B-B14F-4D97-AF65-F5344CB8AC3E}">
        <p14:creationId xmlns:p14="http://schemas.microsoft.com/office/powerpoint/2010/main" val="187311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9045" y="274638"/>
            <a:ext cx="8229600" cy="1143000"/>
          </a:xfrm>
        </p:spPr>
        <p:txBody>
          <a:bodyPr/>
          <a:lstStyle/>
          <a:p>
            <a:pPr algn="l"/>
            <a:r>
              <a:rPr lang="en-US" dirty="0"/>
              <a:t>Going Geospatial</a:t>
            </a:r>
          </a:p>
        </p:txBody>
      </p:sp>
      <p:sp>
        <p:nvSpPr>
          <p:cNvPr id="5" name="Content Placeholder 4"/>
          <p:cNvSpPr>
            <a:spLocks noGrp="1"/>
          </p:cNvSpPr>
          <p:nvPr>
            <p:ph idx="1"/>
          </p:nvPr>
        </p:nvSpPr>
        <p:spPr>
          <a:xfrm>
            <a:off x="329044" y="1417638"/>
            <a:ext cx="8586355" cy="4525963"/>
          </a:xfrm>
        </p:spPr>
        <p:txBody>
          <a:bodyPr>
            <a:normAutofit fontScale="85000" lnSpcReduction="20000"/>
          </a:bodyPr>
          <a:lstStyle/>
          <a:p>
            <a:r>
              <a:rPr lang="en-US" sz="3300" dirty="0"/>
              <a:t>Reno County will transition to geospatial call routing soon, and after a successful 30-day test period other PSAPs will start the transition</a:t>
            </a:r>
          </a:p>
          <a:p>
            <a:r>
              <a:rPr lang="en-US" sz="3300" dirty="0"/>
              <a:t>PSAPs using geospatial call routing will start using the ESB layers instead of ESNs and ELTs.  ESNs will still need to be maintained as they are the backup system for routing failures</a:t>
            </a:r>
          </a:p>
          <a:p>
            <a:r>
              <a:rPr lang="en-US" sz="3300" dirty="0"/>
              <a:t>ESB DISPLAY field has a reduced character limit.  While it is 60 characters in the NENA standard and the Kansas standard, the phone software in the PSAP is limited to the first 32 characters in the field.  The toolbox gives a notice on this</a:t>
            </a:r>
          </a:p>
          <a:p>
            <a:endParaRPr lang="en-US" dirty="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870" y="1"/>
            <a:ext cx="741959" cy="609600"/>
          </a:xfrm>
          <a:prstGeom prst="rect">
            <a:avLst/>
          </a:prstGeom>
        </p:spPr>
      </p:pic>
    </p:spTree>
    <p:extLst>
      <p:ext uri="{BB962C8B-B14F-4D97-AF65-F5344CB8AC3E}">
        <p14:creationId xmlns:p14="http://schemas.microsoft.com/office/powerpoint/2010/main" val="2074887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304800"/>
            <a:ext cx="8229600" cy="1143000"/>
          </a:xfrm>
        </p:spPr>
        <p:txBody>
          <a:bodyPr/>
          <a:lstStyle/>
          <a:p>
            <a:pPr algn="l"/>
            <a:r>
              <a:rPr lang="en-US" dirty="0"/>
              <a:t>Reminder on Unmatched TNs</a:t>
            </a:r>
          </a:p>
        </p:txBody>
      </p:sp>
      <p:sp>
        <p:nvSpPr>
          <p:cNvPr id="5" name="Content Placeholder 4"/>
          <p:cNvSpPr>
            <a:spLocks noGrp="1"/>
          </p:cNvSpPr>
          <p:nvPr>
            <p:ph idx="1"/>
          </p:nvPr>
        </p:nvSpPr>
        <p:spPr>
          <a:xfrm>
            <a:off x="228600" y="1447800"/>
            <a:ext cx="8686800" cy="4724400"/>
          </a:xfrm>
        </p:spPr>
        <p:txBody>
          <a:bodyPr>
            <a:normAutofit fontScale="92500" lnSpcReduction="10000"/>
          </a:bodyPr>
          <a:lstStyle/>
          <a:p>
            <a:r>
              <a:rPr lang="en-US" sz="3000" dirty="0"/>
              <a:t>TNs that did not match GIS data when the </a:t>
            </a:r>
            <a:r>
              <a:rPr lang="en-US" sz="3000" dirty="0" err="1"/>
              <a:t>geoMSAG</a:t>
            </a:r>
            <a:r>
              <a:rPr lang="en-US" sz="3000" dirty="0"/>
              <a:t> was created are still in the 911 database, but they are in a special error status</a:t>
            </a:r>
          </a:p>
          <a:p>
            <a:r>
              <a:rPr lang="en-US" sz="3000" dirty="0"/>
              <a:t>The address information displays for dispatchers, but they do NOT route properly.</a:t>
            </a:r>
          </a:p>
          <a:p>
            <a:r>
              <a:rPr lang="en-US" sz="3000" dirty="0"/>
              <a:t>A list of them was sent to Data Maintainers right after each </a:t>
            </a:r>
            <a:r>
              <a:rPr lang="en-US" sz="3000" dirty="0" err="1"/>
              <a:t>geoMSAG</a:t>
            </a:r>
            <a:r>
              <a:rPr lang="en-US" sz="3000" dirty="0"/>
              <a:t> conversion, and many people got them all fixed.  </a:t>
            </a:r>
          </a:p>
          <a:p>
            <a:r>
              <a:rPr lang="en-US" sz="3000" dirty="0"/>
              <a:t>If your county has any remaining, you’ll be getting a new list of them roughly quarterly.  Please plan to work on them as soon as possible.</a:t>
            </a:r>
          </a:p>
          <a:p>
            <a:endParaRPr lang="en-US" dirty="0"/>
          </a:p>
          <a:p>
            <a:endParaRPr lang="en-US" dirty="0"/>
          </a:p>
          <a:p>
            <a:endParaRPr lang="en-US" dirty="0"/>
          </a:p>
          <a:p>
            <a:endParaRPr lang="en-US" dirty="0"/>
          </a:p>
          <a:p>
            <a:endParaRPr lang="en-US" dirty="0"/>
          </a:p>
          <a:p>
            <a:endParaRPr lang="en-US" i="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870" y="1"/>
            <a:ext cx="741959" cy="609600"/>
          </a:xfrm>
          <a:prstGeom prst="rect">
            <a:avLst/>
          </a:prstGeom>
        </p:spPr>
      </p:pic>
    </p:spTree>
    <p:extLst>
      <p:ext uri="{BB962C8B-B14F-4D97-AF65-F5344CB8AC3E}">
        <p14:creationId xmlns:p14="http://schemas.microsoft.com/office/powerpoint/2010/main" val="1802601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772400" cy="2670175"/>
          </a:xfrm>
        </p:spPr>
        <p:txBody>
          <a:bodyPr>
            <a:noAutofit/>
          </a:bodyPr>
          <a:lstStyle/>
          <a:p>
            <a:r>
              <a:rPr lang="en-US" sz="6000" dirty="0" smtClean="0"/>
              <a:t>NG911 Project and Imagery Update</a:t>
            </a:r>
            <a:endParaRPr lang="en-US" sz="6000"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870" y="1"/>
            <a:ext cx="741959" cy="609600"/>
          </a:xfrm>
          <a:prstGeom prst="rect">
            <a:avLst/>
          </a:prstGeom>
        </p:spPr>
      </p:pic>
    </p:spTree>
    <p:extLst>
      <p:ext uri="{BB962C8B-B14F-4D97-AF65-F5344CB8AC3E}">
        <p14:creationId xmlns:p14="http://schemas.microsoft.com/office/powerpoint/2010/main" val="1260491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206220" y="0"/>
            <a:ext cx="4076565"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dirty="0" smtClean="0">
                <a:solidFill>
                  <a:srgbClr val="003366"/>
                </a:solidFill>
              </a:rPr>
              <a:t>Next Generation 911</a:t>
            </a:r>
            <a:endParaRPr lang="en-US" sz="3600" dirty="0">
              <a:solidFill>
                <a:srgbClr val="003366"/>
              </a:solidFill>
            </a:endParaRPr>
          </a:p>
        </p:txBody>
      </p:sp>
      <p:sp>
        <p:nvSpPr>
          <p:cNvPr id="9" name="Line 8"/>
          <p:cNvSpPr>
            <a:spLocks noChangeShapeType="1"/>
          </p:cNvSpPr>
          <p:nvPr/>
        </p:nvSpPr>
        <p:spPr bwMode="auto">
          <a:xfrm flipV="1">
            <a:off x="206220" y="609600"/>
            <a:ext cx="8763000" cy="0"/>
          </a:xfrm>
          <a:prstGeom prst="line">
            <a:avLst/>
          </a:prstGeom>
          <a:noFill/>
          <a:ln w="57150" cap="rnd" cmpd="sng">
            <a:solidFill>
              <a:srgbClr val="37609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n w="38100" cmpd="sng">
                <a:solidFill>
                  <a:prstClr val="black"/>
                </a:solidFill>
              </a:ln>
              <a:solidFill>
                <a:prstClr val="black"/>
              </a:solidFill>
            </a:endParaRPr>
          </a:p>
        </p:txBody>
      </p:sp>
      <p:sp>
        <p:nvSpPr>
          <p:cNvPr id="4" name="TextBox 3"/>
          <p:cNvSpPr txBox="1"/>
          <p:nvPr/>
        </p:nvSpPr>
        <p:spPr>
          <a:xfrm>
            <a:off x="206220" y="666493"/>
            <a:ext cx="8077200" cy="461665"/>
          </a:xfrm>
          <a:prstGeom prst="rect">
            <a:avLst/>
          </a:prstGeom>
          <a:noFill/>
        </p:spPr>
        <p:txBody>
          <a:bodyPr wrap="square" rtlCol="0">
            <a:spAutoFit/>
          </a:bodyPr>
          <a:lstStyle/>
          <a:p>
            <a:r>
              <a:rPr lang="en-US" sz="2400" dirty="0" smtClean="0">
                <a:solidFill>
                  <a:prstClr val="black"/>
                </a:solidFill>
                <a:ea typeface="Calibri Light" charset="0"/>
                <a:cs typeface="Calibri Light" charset="0"/>
              </a:rPr>
              <a:t>Hosted System Deployment </a:t>
            </a:r>
            <a:r>
              <a:rPr lang="en-US" sz="2400" dirty="0" smtClean="0">
                <a:solidFill>
                  <a:prstClr val="black"/>
                </a:solidFill>
              </a:rPr>
              <a:t>status map</a:t>
            </a:r>
            <a:endParaRPr lang="en-US" sz="2400" dirty="0" smtClean="0">
              <a:solidFill>
                <a:prstClr val="black"/>
              </a:solidFill>
              <a:ea typeface="Calibri Light" charset="0"/>
              <a:cs typeface="Calibri Light" charset="0"/>
            </a:endParaRPr>
          </a:p>
        </p:txBody>
      </p:sp>
      <p:sp>
        <p:nvSpPr>
          <p:cNvPr id="7" name="Rectangle 6"/>
          <p:cNvSpPr/>
          <p:nvPr/>
        </p:nvSpPr>
        <p:spPr>
          <a:xfrm>
            <a:off x="2372970" y="6066107"/>
            <a:ext cx="244320" cy="15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2372970" y="6393331"/>
            <a:ext cx="244320" cy="1524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4671285" y="5933702"/>
            <a:ext cx="244320" cy="152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4671285" y="6492235"/>
            <a:ext cx="244320" cy="152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2658788" y="5957919"/>
            <a:ext cx="1414939" cy="338554"/>
          </a:xfrm>
          <a:prstGeom prst="rect">
            <a:avLst/>
          </a:prstGeom>
          <a:noFill/>
        </p:spPr>
        <p:txBody>
          <a:bodyPr wrap="none" rtlCol="0">
            <a:spAutoFit/>
          </a:bodyPr>
          <a:lstStyle/>
          <a:p>
            <a:r>
              <a:rPr lang="en-US" sz="1600" dirty="0" smtClean="0">
                <a:solidFill>
                  <a:prstClr val="black"/>
                </a:solidFill>
              </a:rPr>
              <a:t>Live on System</a:t>
            </a:r>
            <a:endParaRPr lang="en-US" sz="1600" dirty="0">
              <a:solidFill>
                <a:prstClr val="black"/>
              </a:solidFill>
            </a:endParaRPr>
          </a:p>
        </p:txBody>
      </p:sp>
      <p:sp>
        <p:nvSpPr>
          <p:cNvPr id="14" name="TextBox 13"/>
          <p:cNvSpPr txBox="1"/>
          <p:nvPr/>
        </p:nvSpPr>
        <p:spPr>
          <a:xfrm>
            <a:off x="2658788" y="6284865"/>
            <a:ext cx="947695" cy="338554"/>
          </a:xfrm>
          <a:prstGeom prst="rect">
            <a:avLst/>
          </a:prstGeom>
          <a:noFill/>
        </p:spPr>
        <p:txBody>
          <a:bodyPr wrap="none" rtlCol="0">
            <a:spAutoFit/>
          </a:bodyPr>
          <a:lstStyle/>
          <a:p>
            <a:r>
              <a:rPr lang="en-US" sz="1600" dirty="0" smtClean="0">
                <a:solidFill>
                  <a:prstClr val="black"/>
                </a:solidFill>
              </a:rPr>
              <a:t>In Queue</a:t>
            </a:r>
            <a:endParaRPr lang="en-US" sz="1600" dirty="0">
              <a:solidFill>
                <a:prstClr val="black"/>
              </a:solidFill>
            </a:endParaRPr>
          </a:p>
        </p:txBody>
      </p:sp>
      <p:sp>
        <p:nvSpPr>
          <p:cNvPr id="15" name="TextBox 14"/>
          <p:cNvSpPr txBox="1"/>
          <p:nvPr/>
        </p:nvSpPr>
        <p:spPr>
          <a:xfrm>
            <a:off x="4984966" y="5843990"/>
            <a:ext cx="1986185" cy="338554"/>
          </a:xfrm>
          <a:prstGeom prst="rect">
            <a:avLst/>
          </a:prstGeom>
          <a:noFill/>
        </p:spPr>
        <p:txBody>
          <a:bodyPr wrap="none" rtlCol="0">
            <a:spAutoFit/>
          </a:bodyPr>
          <a:lstStyle/>
          <a:p>
            <a:r>
              <a:rPr lang="en-US" sz="1600" dirty="0" smtClean="0">
                <a:solidFill>
                  <a:prstClr val="black"/>
                </a:solidFill>
              </a:rPr>
              <a:t>Other System Utilized</a:t>
            </a:r>
            <a:endParaRPr lang="en-US" sz="1600" dirty="0">
              <a:solidFill>
                <a:prstClr val="black"/>
              </a:solidFill>
            </a:endParaRPr>
          </a:p>
        </p:txBody>
      </p:sp>
      <p:sp>
        <p:nvSpPr>
          <p:cNvPr id="16" name="TextBox 15"/>
          <p:cNvSpPr txBox="1"/>
          <p:nvPr/>
        </p:nvSpPr>
        <p:spPr>
          <a:xfrm>
            <a:off x="4984966" y="6397932"/>
            <a:ext cx="2448106" cy="338554"/>
          </a:xfrm>
          <a:prstGeom prst="rect">
            <a:avLst/>
          </a:prstGeom>
          <a:noFill/>
        </p:spPr>
        <p:txBody>
          <a:bodyPr wrap="none" rtlCol="0">
            <a:spAutoFit/>
          </a:bodyPr>
          <a:lstStyle/>
          <a:p>
            <a:r>
              <a:rPr lang="en-US" sz="1600" dirty="0" smtClean="0">
                <a:solidFill>
                  <a:prstClr val="black"/>
                </a:solidFill>
              </a:rPr>
              <a:t>Interest Indicated </a:t>
            </a:r>
            <a:r>
              <a:rPr lang="mr-IN" sz="1600" dirty="0" smtClean="0">
                <a:solidFill>
                  <a:prstClr val="black"/>
                </a:solidFill>
              </a:rPr>
              <a:t>–</a:t>
            </a:r>
            <a:r>
              <a:rPr lang="en-US" sz="1600" dirty="0" smtClean="0">
                <a:solidFill>
                  <a:prstClr val="black"/>
                </a:solidFill>
              </a:rPr>
              <a:t> no SOR</a:t>
            </a:r>
            <a:endParaRPr lang="en-US" sz="1600" dirty="0">
              <a:solidFill>
                <a:prstClr val="black"/>
              </a:solidFill>
            </a:endParaRPr>
          </a:p>
        </p:txBody>
      </p:sp>
      <p:sp>
        <p:nvSpPr>
          <p:cNvPr id="17" name="Rectangle 16"/>
          <p:cNvSpPr/>
          <p:nvPr/>
        </p:nvSpPr>
        <p:spPr>
          <a:xfrm>
            <a:off x="4673851" y="6215750"/>
            <a:ext cx="244320" cy="1524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extBox 17"/>
          <p:cNvSpPr txBox="1"/>
          <p:nvPr/>
        </p:nvSpPr>
        <p:spPr>
          <a:xfrm>
            <a:off x="4984966" y="6120961"/>
            <a:ext cx="1314462" cy="338554"/>
          </a:xfrm>
          <a:prstGeom prst="rect">
            <a:avLst/>
          </a:prstGeom>
          <a:noFill/>
        </p:spPr>
        <p:txBody>
          <a:bodyPr wrap="none" rtlCol="0">
            <a:spAutoFit/>
          </a:bodyPr>
          <a:lstStyle/>
          <a:p>
            <a:r>
              <a:rPr lang="en-US" sz="1600" dirty="0" smtClean="0">
                <a:solidFill>
                  <a:prstClr val="black"/>
                </a:solidFill>
              </a:rPr>
              <a:t>MARC Region</a:t>
            </a:r>
            <a:endParaRPr lang="en-US" sz="1600" dirty="0">
              <a:solidFill>
                <a:prstClr val="black"/>
              </a:solidFill>
            </a:endParaRP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870" y="1"/>
            <a:ext cx="741959" cy="609600"/>
          </a:xfrm>
          <a:prstGeom prst="rect">
            <a:avLst/>
          </a:prstGeom>
        </p:spPr>
      </p:pic>
      <p:pic>
        <p:nvPicPr>
          <p:cNvPr id="3" name="Picture 2"/>
          <p:cNvPicPr>
            <a:picLocks noChangeAspect="1"/>
          </p:cNvPicPr>
          <p:nvPr/>
        </p:nvPicPr>
        <p:blipFill>
          <a:blip r:embed="rId3"/>
          <a:stretch>
            <a:fillRect/>
          </a:stretch>
        </p:blipFill>
        <p:spPr>
          <a:xfrm>
            <a:off x="152400" y="1128158"/>
            <a:ext cx="8937780" cy="4654686"/>
          </a:xfrm>
          <a:prstGeom prst="rect">
            <a:avLst/>
          </a:prstGeom>
        </p:spPr>
      </p:pic>
    </p:spTree>
    <p:extLst>
      <p:ext uri="{BB962C8B-B14F-4D97-AF65-F5344CB8AC3E}">
        <p14:creationId xmlns:p14="http://schemas.microsoft.com/office/powerpoint/2010/main" val="16279541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206220" y="39469"/>
            <a:ext cx="4582280"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dirty="0" smtClean="0">
                <a:solidFill>
                  <a:srgbClr val="003366"/>
                </a:solidFill>
                <a:latin typeface="+mj-lt"/>
              </a:rPr>
              <a:t>NG911 Imagery Update</a:t>
            </a:r>
            <a:endParaRPr lang="en-US" sz="3600" dirty="0">
              <a:solidFill>
                <a:srgbClr val="003366"/>
              </a:solidFill>
              <a:latin typeface="+mj-lt"/>
            </a:endParaRPr>
          </a:p>
        </p:txBody>
      </p:sp>
      <p:sp>
        <p:nvSpPr>
          <p:cNvPr id="9" name="Line 8"/>
          <p:cNvSpPr>
            <a:spLocks noChangeShapeType="1"/>
          </p:cNvSpPr>
          <p:nvPr/>
        </p:nvSpPr>
        <p:spPr bwMode="auto">
          <a:xfrm flipV="1">
            <a:off x="206220" y="649069"/>
            <a:ext cx="8763000" cy="0"/>
          </a:xfrm>
          <a:prstGeom prst="line">
            <a:avLst/>
          </a:prstGeom>
          <a:noFill/>
          <a:ln w="57150" cap="rnd" cmpd="sng">
            <a:solidFill>
              <a:schemeClr val="bg1">
                <a:lumMod val="65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n w="38100" cmpd="sng">
                <a:solidFill>
                  <a:schemeClr val="tx1"/>
                </a:solidFill>
              </a:ln>
            </a:endParaRPr>
          </a:p>
        </p:txBody>
      </p:sp>
      <p:sp>
        <p:nvSpPr>
          <p:cNvPr id="4" name="TextBox 3"/>
          <p:cNvSpPr txBox="1"/>
          <p:nvPr/>
        </p:nvSpPr>
        <p:spPr>
          <a:xfrm>
            <a:off x="179843" y="856357"/>
            <a:ext cx="8714644" cy="3785652"/>
          </a:xfrm>
          <a:prstGeom prst="rect">
            <a:avLst/>
          </a:prstGeom>
          <a:noFill/>
        </p:spPr>
        <p:txBody>
          <a:bodyPr wrap="square" rtlCol="0">
            <a:spAutoFit/>
          </a:bodyPr>
          <a:lstStyle/>
          <a:p>
            <a:pPr marL="342900" indent="-342900">
              <a:buFont typeface="Arial" charset="0"/>
              <a:buChar char="•"/>
            </a:pPr>
            <a:r>
              <a:rPr lang="en-US" sz="2400" dirty="0" smtClean="0">
                <a:solidFill>
                  <a:srgbClr val="000000"/>
                </a:solidFill>
                <a:ea typeface="Calibri Light" charset="0"/>
                <a:cs typeface="Calibri Light" charset="0"/>
              </a:rPr>
              <a:t>Statewide </a:t>
            </a:r>
            <a:r>
              <a:rPr lang="en-US" sz="2400" dirty="0" smtClean="0">
                <a:solidFill>
                  <a:srgbClr val="000000"/>
                </a:solidFill>
                <a:ea typeface="Calibri Light" charset="0"/>
                <a:cs typeface="Calibri Light" charset="0"/>
              </a:rPr>
              <a:t>1’ resolution, leaf off, color imagery</a:t>
            </a:r>
          </a:p>
          <a:p>
            <a:endParaRPr lang="en-US" sz="2400" dirty="0" smtClean="0">
              <a:solidFill>
                <a:srgbClr val="000000"/>
              </a:solidFill>
              <a:ea typeface="Calibri Light" charset="0"/>
              <a:cs typeface="Calibri Light" charset="0"/>
            </a:endParaRPr>
          </a:p>
          <a:p>
            <a:pPr marL="342900" indent="-342900">
              <a:buFont typeface="Arial" charset="0"/>
              <a:buChar char="•"/>
            </a:pPr>
            <a:r>
              <a:rPr lang="en-US" sz="2400" dirty="0" smtClean="0">
                <a:solidFill>
                  <a:srgbClr val="000000"/>
                </a:solidFill>
                <a:ea typeface="Calibri Light" charset="0"/>
                <a:cs typeface="Calibri Light" charset="0"/>
              </a:rPr>
              <a:t>Imagery formats:</a:t>
            </a:r>
          </a:p>
          <a:p>
            <a:pPr marL="800100" lvl="1" indent="-342900">
              <a:buFont typeface="Arial" charset="0"/>
              <a:buChar char="•"/>
            </a:pPr>
            <a:r>
              <a:rPr lang="en-US" sz="2400" dirty="0" err="1" smtClean="0">
                <a:solidFill>
                  <a:srgbClr val="000000"/>
                </a:solidFill>
                <a:ea typeface="Calibri Light" charset="0"/>
                <a:cs typeface="Calibri Light" charset="0"/>
              </a:rPr>
              <a:t>MrSID</a:t>
            </a:r>
            <a:r>
              <a:rPr lang="en-US" sz="2400" dirty="0" smtClean="0">
                <a:solidFill>
                  <a:srgbClr val="000000"/>
                </a:solidFill>
                <a:ea typeface="Calibri Light" charset="0"/>
                <a:cs typeface="Calibri Light" charset="0"/>
              </a:rPr>
              <a:t> - USGS 24K tiles - </a:t>
            </a:r>
            <a:r>
              <a:rPr lang="en-US" sz="2400" dirty="0" err="1" smtClean="0">
                <a:solidFill>
                  <a:srgbClr val="000000"/>
                </a:solidFill>
                <a:ea typeface="Calibri Light" charset="0"/>
                <a:cs typeface="Calibri Light" charset="0"/>
              </a:rPr>
              <a:t>Stateplane</a:t>
            </a:r>
            <a:r>
              <a:rPr lang="en-US" sz="2400" dirty="0" smtClean="0">
                <a:solidFill>
                  <a:srgbClr val="000000"/>
                </a:solidFill>
                <a:ea typeface="Calibri Light" charset="0"/>
                <a:cs typeface="Calibri Light" charset="0"/>
              </a:rPr>
              <a:t> </a:t>
            </a:r>
            <a:r>
              <a:rPr lang="en-US" sz="2400" dirty="0" smtClean="0">
                <a:solidFill>
                  <a:srgbClr val="000000"/>
                </a:solidFill>
                <a:ea typeface="Calibri Light" charset="0"/>
                <a:cs typeface="Calibri Light" charset="0"/>
              </a:rPr>
              <a:t>N/S</a:t>
            </a:r>
          </a:p>
          <a:p>
            <a:pPr lvl="1"/>
            <a:endParaRPr lang="en-US" sz="2400" dirty="0" smtClean="0">
              <a:solidFill>
                <a:srgbClr val="000000"/>
              </a:solidFill>
              <a:ea typeface="Calibri Light" charset="0"/>
              <a:cs typeface="Calibri Light" charset="0"/>
            </a:endParaRPr>
          </a:p>
          <a:p>
            <a:pPr marL="800100" lvl="1" indent="-342900">
              <a:buFont typeface="Arial" charset="0"/>
              <a:buChar char="•"/>
            </a:pPr>
            <a:r>
              <a:rPr lang="en-US" sz="2400" dirty="0" err="1" smtClean="0">
                <a:solidFill>
                  <a:srgbClr val="000000"/>
                </a:solidFill>
                <a:ea typeface="Calibri Light" charset="0"/>
                <a:cs typeface="Calibri Light" charset="0"/>
              </a:rPr>
              <a:t>GeoTIFF</a:t>
            </a:r>
            <a:r>
              <a:rPr lang="en-US" sz="2400" dirty="0" smtClean="0">
                <a:solidFill>
                  <a:srgbClr val="000000"/>
                </a:solidFill>
                <a:ea typeface="Calibri Light" charset="0"/>
                <a:cs typeface="Calibri Light" charset="0"/>
              </a:rPr>
              <a:t> </a:t>
            </a:r>
            <a:r>
              <a:rPr lang="mr-IN" sz="2400" dirty="0" smtClean="0">
                <a:solidFill>
                  <a:srgbClr val="000000"/>
                </a:solidFill>
                <a:ea typeface="Calibri Light" charset="0"/>
                <a:cs typeface="Calibri Light" charset="0"/>
              </a:rPr>
              <a:t>–</a:t>
            </a:r>
            <a:r>
              <a:rPr lang="en-US" sz="2400" dirty="0" smtClean="0">
                <a:solidFill>
                  <a:srgbClr val="000000"/>
                </a:solidFill>
                <a:ea typeface="Calibri Light" charset="0"/>
                <a:cs typeface="Calibri Light" charset="0"/>
              </a:rPr>
              <a:t> USGS 24K quarter, quarter tiles </a:t>
            </a:r>
            <a:r>
              <a:rPr lang="mr-IN" sz="2400" dirty="0" smtClean="0">
                <a:solidFill>
                  <a:srgbClr val="000000"/>
                </a:solidFill>
                <a:ea typeface="Calibri Light" charset="0"/>
                <a:cs typeface="Calibri Light" charset="0"/>
              </a:rPr>
              <a:t>–</a:t>
            </a:r>
            <a:r>
              <a:rPr lang="en-US" sz="2400" dirty="0" smtClean="0">
                <a:solidFill>
                  <a:srgbClr val="000000"/>
                </a:solidFill>
                <a:ea typeface="Calibri Light" charset="0"/>
                <a:cs typeface="Calibri Light" charset="0"/>
              </a:rPr>
              <a:t> </a:t>
            </a:r>
            <a:r>
              <a:rPr lang="en-US" sz="2400" dirty="0" err="1" smtClean="0">
                <a:solidFill>
                  <a:srgbClr val="000000"/>
                </a:solidFill>
                <a:ea typeface="Calibri Light" charset="0"/>
                <a:cs typeface="Calibri Light" charset="0"/>
              </a:rPr>
              <a:t>Stateplane</a:t>
            </a:r>
            <a:r>
              <a:rPr lang="en-US" sz="2400" dirty="0" smtClean="0">
                <a:solidFill>
                  <a:srgbClr val="000000"/>
                </a:solidFill>
                <a:ea typeface="Calibri Light" charset="0"/>
                <a:cs typeface="Calibri Light" charset="0"/>
              </a:rPr>
              <a:t> </a:t>
            </a:r>
            <a:r>
              <a:rPr lang="en-US" sz="2400" dirty="0" smtClean="0">
                <a:solidFill>
                  <a:srgbClr val="000000"/>
                </a:solidFill>
                <a:ea typeface="Calibri Light" charset="0"/>
                <a:cs typeface="Calibri Light" charset="0"/>
              </a:rPr>
              <a:t>N/S</a:t>
            </a:r>
          </a:p>
          <a:p>
            <a:pPr lvl="1"/>
            <a:endParaRPr lang="en-US" sz="2400" dirty="0" smtClean="0">
              <a:solidFill>
                <a:srgbClr val="000000"/>
              </a:solidFill>
              <a:ea typeface="Calibri Light" charset="0"/>
              <a:cs typeface="Calibri Light" charset="0"/>
            </a:endParaRPr>
          </a:p>
          <a:p>
            <a:pPr marL="800100" lvl="1" indent="-342900">
              <a:buFont typeface="Arial" charset="0"/>
              <a:buChar char="•"/>
            </a:pPr>
            <a:r>
              <a:rPr lang="en-US" sz="2400" dirty="0" err="1" smtClean="0">
                <a:solidFill>
                  <a:srgbClr val="000000"/>
                </a:solidFill>
                <a:ea typeface="Calibri Light" charset="0"/>
                <a:cs typeface="Calibri Light" charset="0"/>
              </a:rPr>
              <a:t>Valtus</a:t>
            </a:r>
            <a:r>
              <a:rPr lang="en-US" sz="2400" dirty="0" smtClean="0">
                <a:solidFill>
                  <a:srgbClr val="000000"/>
                </a:solidFill>
                <a:ea typeface="Calibri Light" charset="0"/>
                <a:cs typeface="Calibri Light" charset="0"/>
              </a:rPr>
              <a:t> </a:t>
            </a:r>
            <a:r>
              <a:rPr lang="en-US" sz="2400" dirty="0" smtClean="0">
                <a:solidFill>
                  <a:srgbClr val="000000"/>
                </a:solidFill>
                <a:ea typeface="Calibri Light" charset="0"/>
                <a:cs typeface="Calibri Light" charset="0"/>
              </a:rPr>
              <a:t>password protected image </a:t>
            </a:r>
            <a:r>
              <a:rPr lang="en-US" sz="2400" dirty="0" smtClean="0">
                <a:solidFill>
                  <a:srgbClr val="000000"/>
                </a:solidFill>
                <a:ea typeface="Calibri Light" charset="0"/>
                <a:cs typeface="Calibri Light" charset="0"/>
              </a:rPr>
              <a:t>service </a:t>
            </a:r>
            <a:r>
              <a:rPr lang="mr-IN" sz="2400" dirty="0" smtClean="0">
                <a:solidFill>
                  <a:srgbClr val="000000"/>
                </a:solidFill>
                <a:ea typeface="Calibri Light" charset="0"/>
                <a:cs typeface="Calibri Light" charset="0"/>
              </a:rPr>
              <a:t>–</a:t>
            </a:r>
            <a:r>
              <a:rPr lang="en-US" sz="2400" dirty="0" smtClean="0">
                <a:solidFill>
                  <a:srgbClr val="000000"/>
                </a:solidFill>
                <a:ea typeface="Calibri Light" charset="0"/>
                <a:cs typeface="Calibri Light" charset="0"/>
              </a:rPr>
              <a:t> </a:t>
            </a:r>
            <a:r>
              <a:rPr lang="en-US" sz="2400" dirty="0" smtClean="0">
                <a:solidFill>
                  <a:srgbClr val="FF0000"/>
                </a:solidFill>
                <a:ea typeface="Calibri Light" charset="0"/>
                <a:cs typeface="Calibri Light" charset="0"/>
              </a:rPr>
              <a:t>COMING SOON!</a:t>
            </a:r>
            <a:endParaRPr lang="en-US" sz="2400" dirty="0" smtClean="0">
              <a:solidFill>
                <a:srgbClr val="FF0000"/>
              </a:solidFill>
              <a:ea typeface="Calibri Light" charset="0"/>
              <a:cs typeface="Calibri Light" charset="0"/>
            </a:endParaRPr>
          </a:p>
          <a:p>
            <a:pPr marL="1257300" lvl="2" indent="-342900">
              <a:buFont typeface="Arial" charset="0"/>
              <a:buChar char="•"/>
            </a:pPr>
            <a:r>
              <a:rPr lang="en-US" sz="2400" i="1" dirty="0" err="1" smtClean="0">
                <a:solidFill>
                  <a:srgbClr val="000000"/>
                </a:solidFill>
                <a:ea typeface="Calibri Light" charset="0"/>
                <a:cs typeface="Calibri Light" charset="0"/>
              </a:rPr>
              <a:t>Valtus</a:t>
            </a:r>
            <a:r>
              <a:rPr lang="en-US" sz="2400" i="1" dirty="0" smtClean="0">
                <a:solidFill>
                  <a:srgbClr val="000000"/>
                </a:solidFill>
                <a:ea typeface="Calibri Light" charset="0"/>
                <a:cs typeface="Calibri Light" charset="0"/>
              </a:rPr>
              <a:t> image server username and passwords will remain the same, no changes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870" y="1"/>
            <a:ext cx="741959" cy="609600"/>
          </a:xfrm>
          <a:prstGeom prst="rect">
            <a:avLst/>
          </a:prstGeom>
        </p:spPr>
      </p:pic>
    </p:spTree>
    <p:extLst>
      <p:ext uri="{BB962C8B-B14F-4D97-AF65-F5344CB8AC3E}">
        <p14:creationId xmlns:p14="http://schemas.microsoft.com/office/powerpoint/2010/main" val="7615899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16372</TotalTime>
  <Words>892</Words>
  <Application>Microsoft Macintosh PowerPoint</Application>
  <PresentationFormat>On-screen Show (4:3)</PresentationFormat>
  <Paragraphs>132</Paragraphs>
  <Slides>23</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23</vt:i4>
      </vt:variant>
    </vt:vector>
  </HeadingPairs>
  <TitlesOfParts>
    <vt:vector size="30" baseType="lpstr">
      <vt:lpstr>Calibri</vt:lpstr>
      <vt:lpstr>Calibri Light</vt:lpstr>
      <vt:lpstr>Courier New</vt:lpstr>
      <vt:lpstr>Mangal</vt:lpstr>
      <vt:lpstr>Arial</vt:lpstr>
      <vt:lpstr>Office Theme</vt:lpstr>
      <vt:lpstr>1_Office Theme</vt:lpstr>
      <vt:lpstr>NG911 GIS User Group</vt:lpstr>
      <vt:lpstr>PowerPoint Presentation</vt:lpstr>
      <vt:lpstr>GeoMSAG and Geospatial Call Routing Update</vt:lpstr>
      <vt:lpstr>News Items</vt:lpstr>
      <vt:lpstr>Going Geospatial</vt:lpstr>
      <vt:lpstr>Reminder on Unmatched TNs</vt:lpstr>
      <vt:lpstr>NG911 Project and Imagery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NG911 Toolbox Update</vt:lpstr>
      <vt:lpstr>New Version- Late January 2019</vt:lpstr>
      <vt:lpstr>ESB/Polygon Topology</vt:lpstr>
      <vt:lpstr>How to fix the “gap” on the county boundary</vt:lpstr>
      <vt:lpstr>Other improvements</vt:lpstr>
      <vt:lpstr>Looking Ahead</vt:lpstr>
      <vt:lpstr>PowerPoint Presentation</vt:lpstr>
      <vt:lpstr>NG911 GIS User Group</vt:lpstr>
    </vt:vector>
  </TitlesOfParts>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NG911 Toolbox Update</dc:title>
  <dc:creator>Kristen Jordan</dc:creator>
  <cp:lastModifiedBy>Microsoft Office User</cp:lastModifiedBy>
  <cp:revision>50</cp:revision>
  <dcterms:created xsi:type="dcterms:W3CDTF">2018-02-20T17:33:11Z</dcterms:created>
  <dcterms:modified xsi:type="dcterms:W3CDTF">2019-05-21T20:17:22Z</dcterms:modified>
</cp:coreProperties>
</file>