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1" r:id="rId2"/>
    <p:sldId id="272" r:id="rId3"/>
    <p:sldId id="280" r:id="rId4"/>
    <p:sldId id="274" r:id="rId5"/>
    <p:sldId id="281" r:id="rId6"/>
    <p:sldId id="282" r:id="rId7"/>
    <p:sldId id="273" r:id="rId8"/>
    <p:sldId id="275" r:id="rId9"/>
    <p:sldId id="299" r:id="rId10"/>
    <p:sldId id="300" r:id="rId11"/>
    <p:sldId id="301" r:id="rId12"/>
    <p:sldId id="302" r:id="rId13"/>
    <p:sldId id="303"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84"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74"/>
    <p:restoredTop sz="94777"/>
  </p:normalViewPr>
  <p:slideViewPr>
    <p:cSldViewPr>
      <p:cViewPr varScale="1">
        <p:scale>
          <a:sx n="94" d="100"/>
          <a:sy n="94" d="100"/>
        </p:scale>
        <p:origin x="187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71364-2F69-F04B-99C6-89B501EA7DEA}" type="datetimeFigureOut">
              <a:rPr lang="en-US" smtClean="0"/>
              <a:t>2/18/19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9B091-F773-0142-82E1-A28864E09296}" type="slidenum">
              <a:rPr lang="en-US" smtClean="0"/>
              <a:t>‹#›</a:t>
            </a:fld>
            <a:endParaRPr lang="en-US"/>
          </a:p>
        </p:txBody>
      </p:sp>
    </p:spTree>
    <p:extLst>
      <p:ext uri="{BB962C8B-B14F-4D97-AF65-F5344CB8AC3E}">
        <p14:creationId xmlns:p14="http://schemas.microsoft.com/office/powerpoint/2010/main" val="14740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A30F4-B628-4993-B8F5-0B54A9DD2D21}" type="slidenum">
              <a:rPr lang="en-US" smtClean="0"/>
              <a:t>28</a:t>
            </a:fld>
            <a:endParaRPr lang="en-US"/>
          </a:p>
        </p:txBody>
      </p:sp>
    </p:spTree>
    <p:extLst>
      <p:ext uri="{BB962C8B-B14F-4D97-AF65-F5344CB8AC3E}">
        <p14:creationId xmlns:p14="http://schemas.microsoft.com/office/powerpoint/2010/main" val="167839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967B78-AFFB-40FA-BA59-5A9907F89B8C}"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2115029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67B78-AFFB-40FA-BA59-5A9907F89B8C}"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368874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67B78-AFFB-40FA-BA59-5A9907F89B8C}"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31036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967B78-AFFB-40FA-BA59-5A9907F89B8C}"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3236609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67B78-AFFB-40FA-BA59-5A9907F89B8C}" type="datetimeFigureOut">
              <a:rPr lang="en-US" smtClean="0"/>
              <a:t>2/18/19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201000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967B78-AFFB-40FA-BA59-5A9907F89B8C}"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409411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967B78-AFFB-40FA-BA59-5A9907F89B8C}" type="datetimeFigureOut">
              <a:rPr lang="en-US" smtClean="0"/>
              <a:t>2/18/19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2913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967B78-AFFB-40FA-BA59-5A9907F89B8C}" type="datetimeFigureOut">
              <a:rPr lang="en-US" smtClean="0"/>
              <a:t>2/18/19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51324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67B78-AFFB-40FA-BA59-5A9907F89B8C}" type="datetimeFigureOut">
              <a:rPr lang="en-US" smtClean="0"/>
              <a:t>2/18/19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4187807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67B78-AFFB-40FA-BA59-5A9907F89B8C}"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581342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67B78-AFFB-40FA-BA59-5A9907F89B8C}" type="datetimeFigureOut">
              <a:rPr lang="en-US" smtClean="0"/>
              <a:t>2/18/19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0F68A-14F4-478E-9044-A4F07A8ED3CB}" type="slidenum">
              <a:rPr lang="en-US" smtClean="0"/>
              <a:t>‹#›</a:t>
            </a:fld>
            <a:endParaRPr lang="en-US"/>
          </a:p>
        </p:txBody>
      </p:sp>
    </p:spTree>
    <p:extLst>
      <p:ext uri="{BB962C8B-B14F-4D97-AF65-F5344CB8AC3E}">
        <p14:creationId xmlns:p14="http://schemas.microsoft.com/office/powerpoint/2010/main" val="1373849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67B78-AFFB-40FA-BA59-5A9907F89B8C}" type="datetimeFigureOut">
              <a:rPr lang="en-US" smtClean="0"/>
              <a:t>2/18/19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F68A-14F4-478E-9044-A4F07A8ED3CB}" type="slidenum">
              <a:rPr lang="en-US" smtClean="0"/>
              <a:t>‹#›</a:t>
            </a:fld>
            <a:endParaRPr lang="en-US"/>
          </a:p>
        </p:txBody>
      </p:sp>
    </p:spTree>
    <p:extLst>
      <p:ext uri="{BB962C8B-B14F-4D97-AF65-F5344CB8AC3E}">
        <p14:creationId xmlns:p14="http://schemas.microsoft.com/office/powerpoint/2010/main" val="209127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hyperlink" Target="https://kansas.zoom.us/j/98553133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hyperlink" Target="http://www.kansas911.org/" TargetMode="External"/><Relationship Id="rId4" Type="http://schemas.openxmlformats.org/officeDocument/2006/relationships/hyperlink" Target="http://www.kansasgis.org/initiatives/NG911/index.cfm" TargetMode="External"/><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TimD@SURDEX.COM" TargetMode="Externa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NG911 GIS User Group</a:t>
            </a:r>
            <a:endParaRPr lang="en-US" dirty="0"/>
          </a:p>
        </p:txBody>
      </p:sp>
      <p:sp>
        <p:nvSpPr>
          <p:cNvPr id="3" name="Subtitle 2"/>
          <p:cNvSpPr>
            <a:spLocks noGrp="1"/>
          </p:cNvSpPr>
          <p:nvPr>
            <p:ph type="subTitle" idx="1"/>
          </p:nvPr>
        </p:nvSpPr>
        <p:spPr>
          <a:xfrm>
            <a:off x="1371600" y="2536825"/>
            <a:ext cx="6400800" cy="3940175"/>
          </a:xfrm>
        </p:spPr>
        <p:txBody>
          <a:bodyPr>
            <a:normAutofit/>
          </a:bodyPr>
          <a:lstStyle/>
          <a:p>
            <a:r>
              <a:rPr lang="en-US" dirty="0" smtClean="0"/>
              <a:t>2019 Q1 </a:t>
            </a:r>
            <a:r>
              <a:rPr lang="en-US" dirty="0" smtClean="0"/>
              <a:t>Meeting</a:t>
            </a:r>
            <a:endParaRPr lang="en-US" dirty="0"/>
          </a:p>
          <a:p>
            <a:r>
              <a:rPr lang="en-US" dirty="0" smtClean="0"/>
              <a:t>February 21, 2019</a:t>
            </a:r>
            <a:endParaRPr lang="en-US" dirty="0"/>
          </a:p>
          <a:p>
            <a:r>
              <a:rPr lang="en-US" dirty="0"/>
              <a:t/>
            </a:r>
            <a:br>
              <a:rPr lang="en-US" dirty="0"/>
            </a:br>
            <a:r>
              <a:rPr lang="en-US" dirty="0">
                <a:hlinkClick r:id="rId2"/>
              </a:rPr>
              <a:t>https://kansas.zoom.us/j/985531339</a:t>
            </a:r>
            <a:r>
              <a:rPr lang="en-US" dirty="0"/>
              <a:t> 1 646 876 9923 </a:t>
            </a:r>
            <a:endParaRPr lang="en-US" dirty="0" smtClean="0"/>
          </a:p>
          <a:p>
            <a:r>
              <a:rPr lang="en-US" dirty="0" smtClean="0"/>
              <a:t>Meeting </a:t>
            </a:r>
            <a:r>
              <a:rPr lang="en-US" dirty="0"/>
              <a:t>ID: 985 531 </a:t>
            </a:r>
            <a:r>
              <a:rPr lang="en-US" dirty="0" smtClean="0"/>
              <a:t>339</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257800"/>
            <a:ext cx="1622663" cy="133319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5847945"/>
            <a:ext cx="1371600" cy="700391"/>
          </a:xfrm>
          <a:prstGeom prst="rect">
            <a:avLst/>
          </a:prstGeom>
        </p:spPr>
      </p:pic>
    </p:spTree>
    <p:extLst>
      <p:ext uri="{BB962C8B-B14F-4D97-AF65-F5344CB8AC3E}">
        <p14:creationId xmlns:p14="http://schemas.microsoft.com/office/powerpoint/2010/main" val="1365097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GeoMSAG</a:t>
            </a:r>
            <a:r>
              <a:rPr lang="en-US" dirty="0"/>
              <a:t> and Geospatial Call Routing Update</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974605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Items</a:t>
            </a:r>
          </a:p>
        </p:txBody>
      </p:sp>
      <p:sp>
        <p:nvSpPr>
          <p:cNvPr id="3" name="Content Placeholder 2"/>
          <p:cNvSpPr>
            <a:spLocks noGrp="1"/>
          </p:cNvSpPr>
          <p:nvPr>
            <p:ph idx="1"/>
          </p:nvPr>
        </p:nvSpPr>
        <p:spPr>
          <a:xfrm>
            <a:off x="628650" y="2226468"/>
            <a:ext cx="7886700" cy="3572299"/>
          </a:xfrm>
        </p:spPr>
        <p:txBody>
          <a:bodyPr>
            <a:normAutofit fontScale="85000" lnSpcReduction="20000"/>
          </a:bodyPr>
          <a:lstStyle/>
          <a:p>
            <a:pPr>
              <a:spcAft>
                <a:spcPts val="900"/>
              </a:spcAft>
            </a:pPr>
            <a:r>
              <a:rPr lang="en-US" dirty="0"/>
              <a:t>Eighty-five PSAPs have switched out their MSAGs for </a:t>
            </a:r>
            <a:r>
              <a:rPr lang="en-US" dirty="0" err="1"/>
              <a:t>geoMSAGs</a:t>
            </a:r>
            <a:endParaRPr lang="en-US" dirty="0"/>
          </a:p>
          <a:p>
            <a:pPr>
              <a:spcAft>
                <a:spcPts val="900"/>
              </a:spcAft>
            </a:pPr>
            <a:r>
              <a:rPr lang="en-US" dirty="0"/>
              <a:t>We will be asking for a contact to receive error notifications on GIS data submissions.  If we do not get one, we will have those notifications sent to the GIS Data Maintainer.</a:t>
            </a:r>
          </a:p>
          <a:p>
            <a:pPr>
              <a:spcAft>
                <a:spcPts val="900"/>
              </a:spcAft>
            </a:pPr>
            <a:r>
              <a:rPr lang="en-US" dirty="0"/>
              <a:t>Lunch and Learn on NG911 routing issues on February 28</a:t>
            </a:r>
            <a:r>
              <a:rPr lang="en-US" baseline="30000" dirty="0"/>
              <a:t>th</a:t>
            </a:r>
            <a:r>
              <a:rPr lang="en-US" dirty="0"/>
              <a:t>.  Not GIS specific, but useful if you use 911Net or GIS Director.</a:t>
            </a:r>
          </a:p>
          <a:p>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133505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Going Geospatial</a:t>
            </a:r>
          </a:p>
        </p:txBody>
      </p:sp>
      <p:sp>
        <p:nvSpPr>
          <p:cNvPr id="5" name="Content Placeholder 4"/>
          <p:cNvSpPr>
            <a:spLocks noGrp="1"/>
          </p:cNvSpPr>
          <p:nvPr>
            <p:ph idx="1"/>
          </p:nvPr>
        </p:nvSpPr>
        <p:spPr/>
        <p:txBody>
          <a:bodyPr>
            <a:normAutofit fontScale="85000" lnSpcReduction="10000"/>
          </a:bodyPr>
          <a:lstStyle/>
          <a:p>
            <a:r>
              <a:rPr lang="en-US" dirty="0"/>
              <a:t>Reno County will transition to geospatial call routing next week, and after a successful 30-day test period other PSAPs will start the transition</a:t>
            </a:r>
          </a:p>
          <a:p>
            <a:r>
              <a:rPr lang="en-US" dirty="0"/>
              <a:t>PSAPs using geospatial call routing will start using the ESB layers instead of ESNs and ELTs.  ESNs will still need to be maintained as they are the backup system for routing failures</a:t>
            </a:r>
          </a:p>
          <a:p>
            <a:r>
              <a:rPr lang="en-US" dirty="0"/>
              <a:t>ESB DISPLAY field has a reduced character limit.  While it is 60 characters in the NENA standard and the Kansas standard, the phone software in the PSAP is limited to the first 32 characters in the field. </a:t>
            </a:r>
          </a:p>
          <a:p>
            <a:endParaRPr lang="en-US"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289711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Unmatched TNs</a:t>
            </a:r>
          </a:p>
        </p:txBody>
      </p:sp>
      <p:sp>
        <p:nvSpPr>
          <p:cNvPr id="5" name="Content Placeholder 4"/>
          <p:cNvSpPr>
            <a:spLocks noGrp="1"/>
          </p:cNvSpPr>
          <p:nvPr>
            <p:ph idx="1"/>
          </p:nvPr>
        </p:nvSpPr>
        <p:spPr/>
        <p:txBody>
          <a:bodyPr>
            <a:normAutofit fontScale="92500" lnSpcReduction="20000"/>
          </a:bodyPr>
          <a:lstStyle/>
          <a:p>
            <a:r>
              <a:rPr lang="en-US" dirty="0"/>
              <a:t>TNs that did not match GIS data when the </a:t>
            </a:r>
            <a:r>
              <a:rPr lang="en-US" dirty="0" err="1"/>
              <a:t>geoMSAG</a:t>
            </a:r>
            <a:r>
              <a:rPr lang="en-US" dirty="0"/>
              <a:t> was created are still in the 911 database, but they are in a special error status</a:t>
            </a:r>
          </a:p>
          <a:p>
            <a:r>
              <a:rPr lang="en-US" dirty="0"/>
              <a:t>The address information displays for dispatchers, but they do NOT route properly.</a:t>
            </a:r>
          </a:p>
          <a:p>
            <a:r>
              <a:rPr lang="en-US" dirty="0"/>
              <a:t>A list of them was sent to Data Maintainers right after each </a:t>
            </a:r>
            <a:r>
              <a:rPr lang="en-US" dirty="0" err="1"/>
              <a:t>geoMSAG</a:t>
            </a:r>
            <a:r>
              <a:rPr lang="en-US" dirty="0"/>
              <a:t> conversion, and many people got them all fixed.  </a:t>
            </a:r>
          </a:p>
          <a:p>
            <a:r>
              <a:rPr lang="en-US" dirty="0"/>
              <a:t>If your county has any remaining, you’ll be getting a new list of them shortly.  Please plan to work on them as soon as possible.</a:t>
            </a:r>
          </a:p>
          <a:p>
            <a:endParaRPr lang="en-US" dirty="0"/>
          </a:p>
          <a:p>
            <a:endParaRPr lang="en-US" dirty="0"/>
          </a:p>
          <a:p>
            <a:endParaRPr lang="en-US" dirty="0"/>
          </a:p>
          <a:p>
            <a:endParaRPr lang="en-US" dirty="0"/>
          </a:p>
          <a:p>
            <a:endParaRPr lang="en-US" dirty="0"/>
          </a:p>
          <a:p>
            <a:endParaRPr lang="en-US" i="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626815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ESB/Polygon Topology</a:t>
            </a:r>
            <a:endParaRPr lang="en-US" dirty="0"/>
          </a:p>
        </p:txBody>
      </p:sp>
      <p:sp>
        <p:nvSpPr>
          <p:cNvPr id="3" name="Subtitle 2"/>
          <p:cNvSpPr>
            <a:spLocks noGrp="1"/>
          </p:cNvSpPr>
          <p:nvPr>
            <p:ph type="subTitle" idx="1"/>
          </p:nvPr>
        </p:nvSpPr>
        <p:spPr>
          <a:xfrm>
            <a:off x="1295400" y="2362200"/>
            <a:ext cx="6400800" cy="1752600"/>
          </a:xfrm>
        </p:spPr>
        <p:txBody>
          <a:bodyPr/>
          <a:lstStyle/>
          <a:p>
            <a:pPr marL="457200" indent="-457200" algn="l">
              <a:buFont typeface="Arial" panose="020B0604020202020204" pitchFamily="34" charset="0"/>
              <a:buChar char="•"/>
            </a:pPr>
            <a:r>
              <a:rPr lang="en-US" dirty="0" smtClean="0">
                <a:solidFill>
                  <a:schemeClr val="tx1"/>
                </a:solidFill>
              </a:rPr>
              <a:t>No gaps, overlaps</a:t>
            </a:r>
          </a:p>
          <a:p>
            <a:pPr marL="457200" indent="-457200" algn="l">
              <a:buFont typeface="Arial" panose="020B0604020202020204" pitchFamily="34" charset="0"/>
              <a:buChar char="•"/>
            </a:pPr>
            <a:r>
              <a:rPr lang="en-US" dirty="0" smtClean="0">
                <a:solidFill>
                  <a:schemeClr val="tx1"/>
                </a:solidFill>
              </a:rPr>
              <a:t>Will be “errors” for the June 2019 submission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605906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afar, so pretty</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99" t="14562" r="31554" b="6729"/>
          <a:stretch/>
        </p:blipFill>
        <p:spPr bwMode="auto">
          <a:xfrm>
            <a:off x="1314450" y="1143000"/>
            <a:ext cx="6515100" cy="557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978656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 has issues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85" t="14194" r="24293" b="9678"/>
          <a:stretch/>
        </p:blipFill>
        <p:spPr bwMode="auto">
          <a:xfrm>
            <a:off x="835025" y="1358622"/>
            <a:ext cx="7473950" cy="5179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708072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there’s more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89" t="14747" r="24670" b="6913"/>
          <a:stretch/>
        </p:blipFill>
        <p:spPr bwMode="auto">
          <a:xfrm>
            <a:off x="965200" y="1375924"/>
            <a:ext cx="7213601" cy="522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369804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running toolbox…</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24" t="20553" r="22612" b="66928"/>
          <a:stretch/>
        </p:blipFill>
        <p:spPr bwMode="auto">
          <a:xfrm>
            <a:off x="613955" y="1676400"/>
            <a:ext cx="7916091" cy="875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564730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ArcMap</a:t>
            </a:r>
            <a:endParaRPr lang="en-US" dirty="0"/>
          </a:p>
        </p:txBody>
      </p:sp>
      <p:sp>
        <p:nvSpPr>
          <p:cNvPr id="3" name="Content Placeholder 2"/>
          <p:cNvSpPr>
            <a:spLocks noGrp="1"/>
          </p:cNvSpPr>
          <p:nvPr>
            <p:ph idx="1"/>
          </p:nvPr>
        </p:nvSpPr>
        <p:spPr/>
        <p:txBody>
          <a:bodyPr/>
          <a:lstStyle/>
          <a:p>
            <a:r>
              <a:rPr lang="en-US" dirty="0" smtClean="0"/>
              <a:t>Bring in Topology &amp; ESB layer(s)</a:t>
            </a:r>
          </a:p>
          <a:p>
            <a:r>
              <a:rPr lang="en-US" dirty="0" smtClean="0"/>
              <a:t>Activate Topology toolbar</a:t>
            </a:r>
          </a:p>
          <a:p>
            <a:r>
              <a:rPr lang="en-US" dirty="0" smtClean="0"/>
              <a:t>Start an edit session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345495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2" name="Rectangle 1"/>
          <p:cNvSpPr/>
          <p:nvPr/>
        </p:nvSpPr>
        <p:spPr>
          <a:xfrm>
            <a:off x="228600" y="0"/>
            <a:ext cx="3236079" cy="646331"/>
          </a:xfrm>
          <a:prstGeom prst="rect">
            <a:avLst/>
          </a:prstGeom>
        </p:spPr>
        <p:txBody>
          <a:bodyPr wrap="none">
            <a:spAutoFit/>
          </a:bodyPr>
          <a:lstStyle/>
          <a:p>
            <a:r>
              <a:rPr lang="en-US" sz="3600" dirty="0" smtClean="0">
                <a:solidFill>
                  <a:srgbClr val="003366"/>
                </a:solidFill>
                <a:latin typeface="+mj-lt"/>
              </a:rPr>
              <a:t>Weather update</a:t>
            </a:r>
            <a:endParaRPr lang="en-US" sz="3600" dirty="0">
              <a:solidFill>
                <a:srgbClr val="003366"/>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pic>
        <p:nvPicPr>
          <p:cNvPr id="1026" name="Picture 2" descr="mage result for i hate winter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3547" y="688538"/>
            <a:ext cx="4935673" cy="3502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i hate winter me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5076825"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982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How it looks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503" r="23519" b="10045"/>
          <a:stretch/>
        </p:blipFill>
        <p:spPr bwMode="auto">
          <a:xfrm>
            <a:off x="228600" y="1046892"/>
            <a:ext cx="8641079" cy="532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279885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fix</a:t>
            </a:r>
            <a:endParaRPr lang="en-US" dirty="0"/>
          </a:p>
        </p:txBody>
      </p:sp>
      <p:sp>
        <p:nvSpPr>
          <p:cNvPr id="3" name="Content Placeholder 2"/>
          <p:cNvSpPr>
            <a:spLocks noGrp="1"/>
          </p:cNvSpPr>
          <p:nvPr>
            <p:ph idx="1"/>
          </p:nvPr>
        </p:nvSpPr>
        <p:spPr/>
        <p:txBody>
          <a:bodyPr/>
          <a:lstStyle/>
          <a:p>
            <a:r>
              <a:rPr lang="en-US" dirty="0" smtClean="0"/>
              <a:t>Make sure vertices match up EXACTLY between features</a:t>
            </a:r>
          </a:p>
          <a:p>
            <a:r>
              <a:rPr lang="en-US" dirty="0" smtClean="0"/>
              <a:t>You can always run topology in ArcMap again and again</a:t>
            </a:r>
          </a:p>
          <a:p>
            <a:r>
              <a:rPr lang="en-US" dirty="0" smtClean="0"/>
              <a:t>Beware validating full extent vs current extent</a:t>
            </a:r>
          </a:p>
          <a:p>
            <a:r>
              <a:rPr lang="en-US" dirty="0" smtClean="0"/>
              <a:t>Error inspector </a:t>
            </a:r>
            <a:r>
              <a:rPr lang="en-US" smtClean="0"/>
              <a:t>is helpful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046159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fix the “gap” on the county boundary</a:t>
            </a:r>
            <a:endParaRPr lang="en-US" dirty="0"/>
          </a:p>
        </p:txBody>
      </p:sp>
      <p:sp>
        <p:nvSpPr>
          <p:cNvPr id="3" name="Content Placeholder 2"/>
          <p:cNvSpPr>
            <a:spLocks noGrp="1"/>
          </p:cNvSpPr>
          <p:nvPr>
            <p:ph idx="1"/>
          </p:nvPr>
        </p:nvSpPr>
        <p:spPr/>
        <p:txBody>
          <a:bodyPr/>
          <a:lstStyle/>
          <a:p>
            <a:r>
              <a:rPr lang="en-US" dirty="0" smtClean="0"/>
              <a:t>Mark it as an exception in an edit session in ArcMap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353510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NG911 Toolbox Update</a:t>
            </a:r>
            <a:endParaRPr lang="en-US" dirty="0"/>
          </a:p>
        </p:txBody>
      </p:sp>
      <p:sp>
        <p:nvSpPr>
          <p:cNvPr id="3" name="Subtitle 2"/>
          <p:cNvSpPr>
            <a:spLocks noGrp="1"/>
          </p:cNvSpPr>
          <p:nvPr>
            <p:ph type="subTitle" idx="1"/>
          </p:nvPr>
        </p:nvSpPr>
        <p:spPr/>
        <p:txBody>
          <a:bodyPr/>
          <a:lstStyle/>
          <a:p>
            <a:r>
              <a:rPr lang="en-US" dirty="0" smtClean="0"/>
              <a:t>Kristen Jordan Koenig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52767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Version- Late January 2019</a:t>
            </a:r>
            <a:endParaRPr lang="en-US" dirty="0"/>
          </a:p>
        </p:txBody>
      </p:sp>
      <p:sp>
        <p:nvSpPr>
          <p:cNvPr id="3" name="Content Placeholder 2"/>
          <p:cNvSpPr>
            <a:spLocks noGrp="1"/>
          </p:cNvSpPr>
          <p:nvPr>
            <p:ph idx="1"/>
          </p:nvPr>
        </p:nvSpPr>
        <p:spPr/>
        <p:txBody>
          <a:bodyPr/>
          <a:lstStyle/>
          <a:p>
            <a:r>
              <a:rPr lang="en-US" dirty="0" smtClean="0"/>
              <a:t>New Enhancement Tools</a:t>
            </a:r>
          </a:p>
          <a:p>
            <a:pPr lvl="1"/>
            <a:r>
              <a:rPr lang="en-US" dirty="0" smtClean="0"/>
              <a:t>Road ESN checker- validates road ESN values against ESZ boundaries</a:t>
            </a:r>
          </a:p>
          <a:p>
            <a:pPr lvl="1"/>
            <a:r>
              <a:rPr lang="en-US" dirty="0" smtClean="0"/>
              <a:t>Add/Verify Topology- makes sure topology rules are all the correct ones, fixes if necessary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364114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improvements</a:t>
            </a:r>
            <a:endParaRPr lang="en-US" dirty="0"/>
          </a:p>
        </p:txBody>
      </p:sp>
      <p:sp>
        <p:nvSpPr>
          <p:cNvPr id="3" name="Content Placeholder 2"/>
          <p:cNvSpPr>
            <a:spLocks noGrp="1"/>
          </p:cNvSpPr>
          <p:nvPr>
            <p:ph idx="1"/>
          </p:nvPr>
        </p:nvSpPr>
        <p:spPr/>
        <p:txBody>
          <a:bodyPr/>
          <a:lstStyle/>
          <a:p>
            <a:r>
              <a:rPr lang="en-US" dirty="0" smtClean="0"/>
              <a:t>Fixed Check Layer List- required ESB naming convention</a:t>
            </a:r>
          </a:p>
          <a:p>
            <a:r>
              <a:rPr lang="en-US" dirty="0" smtClean="0"/>
              <a:t>Address points marked GEOMSAG = Y not duplicated in roads</a:t>
            </a:r>
          </a:p>
          <a:p>
            <a:r>
              <a:rPr lang="en-US" dirty="0" smtClean="0"/>
              <a:t>Improved Add KSPID tool</a:t>
            </a:r>
          </a:p>
          <a:p>
            <a:r>
              <a:rPr lang="en-US" dirty="0" smtClean="0"/>
              <a:t>Edited NGKSPID check for parcels</a:t>
            </a:r>
          </a:p>
          <a:p>
            <a:r>
              <a:rPr lang="en-US" dirty="0" smtClean="0"/>
              <a:t>Fixed random </a:t>
            </a:r>
            <a:r>
              <a:rPr lang="en-US" dirty="0" err="1" smtClean="0"/>
              <a:t>lyr</a:t>
            </a:r>
            <a:r>
              <a:rPr lang="en-US" dirty="0" smtClean="0"/>
              <a:t> error in Topology check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138331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lstStyle/>
          <a:p>
            <a:r>
              <a:rPr lang="en-US" dirty="0" smtClean="0"/>
              <a:t>Polygon topology “notices” will become “errors”</a:t>
            </a:r>
          </a:p>
          <a:p>
            <a:r>
              <a:rPr lang="en-US" dirty="0" smtClean="0"/>
              <a:t>Other developments depend on…</a:t>
            </a:r>
          </a:p>
          <a:p>
            <a:pPr lvl="1"/>
            <a:r>
              <a:rPr lang="en-US" dirty="0" smtClean="0"/>
              <a:t>West’s data testing</a:t>
            </a:r>
          </a:p>
          <a:p>
            <a:pPr lvl="1"/>
            <a:r>
              <a:rPr lang="en-US" dirty="0" smtClean="0"/>
              <a:t>Bug </a:t>
            </a:r>
            <a:r>
              <a:rPr lang="en-US" dirty="0" smtClean="0"/>
              <a:t>reports</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0"/>
            <a:ext cx="741959" cy="609600"/>
          </a:xfrm>
          <a:prstGeom prst="rect">
            <a:avLst/>
          </a:prstGeom>
        </p:spPr>
      </p:pic>
    </p:spTree>
    <p:extLst>
      <p:ext uri="{BB962C8B-B14F-4D97-AF65-F5344CB8AC3E}">
        <p14:creationId xmlns:p14="http://schemas.microsoft.com/office/powerpoint/2010/main" val="1360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20827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Resources</a:t>
            </a:r>
            <a:endParaRPr lang="en-US" sz="3600" dirty="0">
              <a:solidFill>
                <a:srgbClr val="003366"/>
              </a:solidFill>
              <a:latin typeface="+mj-lt"/>
            </a:endParaRP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3982" y="725268"/>
            <a:ext cx="8893818" cy="5816977"/>
          </a:xfrm>
          <a:prstGeom prst="rect">
            <a:avLst/>
          </a:prstGeom>
          <a:noFill/>
        </p:spPr>
        <p:txBody>
          <a:bodyPr wrap="square" rtlCol="0">
            <a:spAutoFit/>
          </a:bodyPr>
          <a:lstStyle/>
          <a:p>
            <a:r>
              <a:rPr lang="en-US" sz="2400" dirty="0" smtClean="0">
                <a:solidFill>
                  <a:srgbClr val="000000"/>
                </a:solidFill>
                <a:ea typeface="Calibri Light" charset="0"/>
                <a:cs typeface="Calibri Light" charset="0"/>
              </a:rPr>
              <a:t>NG911 Portal:</a:t>
            </a:r>
          </a:p>
          <a:p>
            <a:pPr marL="800100" lvl="1" indent="-342900">
              <a:buFont typeface="Arial" charset="0"/>
              <a:buChar char="•"/>
            </a:pPr>
            <a:r>
              <a:rPr lang="en-US" sz="2400" dirty="0" smtClean="0">
                <a:solidFill>
                  <a:srgbClr val="000000"/>
                </a:solidFill>
                <a:ea typeface="Calibri Light" charset="0"/>
                <a:cs typeface="Calibri Light" charset="0"/>
              </a:rPr>
              <a:t>GIS Frequently Asked Questions (FAQs)</a:t>
            </a:r>
          </a:p>
          <a:p>
            <a:pPr marL="1257300" lvl="2" indent="-342900">
              <a:buFont typeface="Arial" charset="0"/>
              <a:buChar char="•"/>
            </a:pPr>
            <a:r>
              <a:rPr lang="en-US" sz="2400" dirty="0" smtClean="0">
                <a:solidFill>
                  <a:srgbClr val="000000"/>
                </a:solidFill>
                <a:ea typeface="Calibri Light" charset="0"/>
                <a:cs typeface="Calibri Light" charset="0"/>
              </a:rPr>
              <a:t>Archive of NG911 GIS questions and answers</a:t>
            </a:r>
          </a:p>
          <a:p>
            <a:pPr marL="1257300" lvl="2" indent="-342900">
              <a:buFont typeface="Arial" charset="0"/>
              <a:buChar char="•"/>
            </a:pPr>
            <a:r>
              <a:rPr lang="en-US" sz="2400" dirty="0" smtClean="0">
                <a:solidFill>
                  <a:srgbClr val="000000"/>
                </a:solidFill>
                <a:ea typeface="Calibri Light" charset="0"/>
                <a:cs typeface="Calibri Light" charset="0"/>
              </a:rPr>
              <a:t>Submit a new question anytime</a:t>
            </a:r>
            <a:r>
              <a:rPr lang="en-US" sz="2400" dirty="0">
                <a:solidFill>
                  <a:srgbClr val="000000"/>
                </a:solidFill>
                <a:ea typeface="Calibri Light" charset="0"/>
                <a:cs typeface="Calibri Light" charset="0"/>
              </a:rPr>
              <a:t>!</a:t>
            </a:r>
            <a:endParaRPr lang="en-US" sz="2400" dirty="0" smtClean="0">
              <a:solidFill>
                <a:srgbClr val="000000"/>
              </a:solidFill>
              <a:ea typeface="Calibri Light" charset="0"/>
              <a:cs typeface="Calibri Light" charset="0"/>
            </a:endParaRPr>
          </a:p>
          <a:p>
            <a:pPr marL="800100" lvl="1" indent="-342900">
              <a:buFont typeface="Arial" charset="0"/>
              <a:buChar char="•"/>
            </a:pPr>
            <a:endParaRPr lang="en-US" sz="2400" dirty="0">
              <a:solidFill>
                <a:srgbClr val="000000"/>
              </a:solidFill>
              <a:ea typeface="Calibri Light" charset="0"/>
              <a:cs typeface="Calibri Light" charset="0"/>
            </a:endParaRPr>
          </a:p>
          <a:p>
            <a:r>
              <a:rPr lang="en-US" sz="2400" dirty="0">
                <a:solidFill>
                  <a:srgbClr val="000000"/>
                </a:solidFill>
                <a:ea typeface="Calibri Light" charset="0"/>
                <a:cs typeface="Calibri Light" charset="0"/>
              </a:rPr>
              <a:t>DASC </a:t>
            </a:r>
            <a:r>
              <a:rPr lang="en-US" sz="2400" dirty="0" smtClean="0">
                <a:solidFill>
                  <a:srgbClr val="000000"/>
                </a:solidFill>
                <a:ea typeface="Calibri Light" charset="0"/>
                <a:cs typeface="Calibri Light" charset="0"/>
              </a:rPr>
              <a:t>website</a:t>
            </a:r>
          </a:p>
          <a:p>
            <a:r>
              <a:rPr lang="en-US" sz="2400" dirty="0" smtClean="0">
                <a:solidFill>
                  <a:srgbClr val="000000"/>
                </a:solidFill>
                <a:ea typeface="Calibri Light" charset="0"/>
                <a:cs typeface="Calibri Light" charset="0"/>
              </a:rPr>
              <a:t>https</a:t>
            </a:r>
            <a:r>
              <a:rPr lang="en-US" sz="2400" dirty="0">
                <a:solidFill>
                  <a:srgbClr val="000000"/>
                </a:solidFill>
                <a:ea typeface="Calibri Light" charset="0"/>
                <a:cs typeface="Calibri Light" charset="0"/>
              </a:rPr>
              <a:t>://</a:t>
            </a:r>
            <a:r>
              <a:rPr lang="en-US" sz="2400" dirty="0" err="1" smtClean="0">
                <a:solidFill>
                  <a:srgbClr val="000000"/>
                </a:solidFill>
                <a:ea typeface="Calibri Light" charset="0"/>
                <a:cs typeface="Calibri Light" charset="0"/>
              </a:rPr>
              <a:t>www.kansasgis.org</a:t>
            </a:r>
            <a:r>
              <a:rPr lang="en-US" sz="2400" dirty="0">
                <a:solidFill>
                  <a:srgbClr val="000000"/>
                </a:solidFill>
                <a:ea typeface="Calibri Light" charset="0"/>
                <a:cs typeface="Calibri Light" charset="0"/>
              </a:rPr>
              <a:t>&gt;</a:t>
            </a:r>
            <a:r>
              <a:rPr lang="en-US" sz="2400" dirty="0" smtClean="0">
                <a:solidFill>
                  <a:srgbClr val="000000"/>
                </a:solidFill>
                <a:ea typeface="Calibri Light" charset="0"/>
                <a:cs typeface="Calibri Light" charset="0"/>
              </a:rPr>
              <a:t>Initiatives&gt;Next </a:t>
            </a:r>
            <a:r>
              <a:rPr lang="en-US" sz="2400" dirty="0" smtClean="0">
                <a:solidFill>
                  <a:srgbClr val="000000"/>
                </a:solidFill>
                <a:ea typeface="Calibri Light" charset="0"/>
                <a:cs typeface="Calibri Light" charset="0"/>
              </a:rPr>
              <a:t>Generation 911 (NG911)</a:t>
            </a:r>
          </a:p>
          <a:p>
            <a:pPr marL="800100" lvl="1" indent="-342900">
              <a:buFont typeface="Arial" charset="0"/>
              <a:buChar char="•"/>
            </a:pPr>
            <a:r>
              <a:rPr lang="en-US" sz="2400" dirty="0" smtClean="0">
                <a:solidFill>
                  <a:srgbClr val="000000"/>
                </a:solidFill>
                <a:ea typeface="Calibri Light" charset="0"/>
                <a:cs typeface="Calibri Light" charset="0"/>
              </a:rPr>
              <a:t>Standards, Tools &amp; Policies tab</a:t>
            </a:r>
          </a:p>
          <a:p>
            <a:pPr marL="1257300" lvl="2" indent="-342900">
              <a:buFont typeface="Arial" charset="0"/>
              <a:buChar char="•"/>
            </a:pPr>
            <a:r>
              <a:rPr lang="en-US" sz="2400" dirty="0" smtClean="0">
                <a:solidFill>
                  <a:srgbClr val="000000"/>
                </a:solidFill>
                <a:ea typeface="Calibri Light" charset="0"/>
                <a:cs typeface="Calibri Light" charset="0"/>
              </a:rPr>
              <a:t>Kansas NG911 GIS Post Processing Steps</a:t>
            </a:r>
          </a:p>
          <a:p>
            <a:pPr marL="1714500" lvl="3" indent="-342900">
              <a:buFont typeface="Arial" charset="0"/>
              <a:buChar char="•"/>
            </a:pPr>
            <a:r>
              <a:rPr lang="en-US" sz="2000" dirty="0" smtClean="0">
                <a:solidFill>
                  <a:srgbClr val="000000"/>
                </a:solidFill>
                <a:ea typeface="Calibri Light" charset="0"/>
                <a:cs typeface="Calibri Light" charset="0"/>
              </a:rPr>
              <a:t>Vesta Locate and Statewide Layers updates</a:t>
            </a:r>
          </a:p>
          <a:p>
            <a:pPr marL="1714500" lvl="3" indent="-342900">
              <a:buFont typeface="Arial" charset="0"/>
              <a:buChar char="•"/>
            </a:pPr>
            <a:r>
              <a:rPr lang="en-US" sz="2000" dirty="0" smtClean="0">
                <a:solidFill>
                  <a:srgbClr val="000000"/>
                </a:solidFill>
                <a:ea typeface="Calibri Light" charset="0"/>
                <a:cs typeface="Calibri Light" charset="0"/>
              </a:rPr>
              <a:t>EGDMS (Enterprise Geospatial Database Management) </a:t>
            </a:r>
          </a:p>
          <a:p>
            <a:pPr marL="1714500" lvl="3" indent="-342900">
              <a:buFont typeface="Arial" charset="0"/>
              <a:buChar char="•"/>
            </a:pPr>
            <a:r>
              <a:rPr lang="en-US" sz="2000" dirty="0" smtClean="0">
                <a:solidFill>
                  <a:srgbClr val="000000"/>
                </a:solidFill>
                <a:ea typeface="Calibri Light" charset="0"/>
                <a:cs typeface="Calibri Light" charset="0"/>
              </a:rPr>
              <a:t>PSAP data layer</a:t>
            </a:r>
          </a:p>
          <a:p>
            <a:pPr marL="1257300" lvl="2" indent="-342900">
              <a:buFont typeface="Arial" charset="0"/>
              <a:buChar char="•"/>
            </a:pPr>
            <a:endParaRPr lang="en-US" sz="2400" dirty="0">
              <a:solidFill>
                <a:srgbClr val="000000"/>
              </a:solidFill>
              <a:ea typeface="Calibri Light" charset="0"/>
              <a:cs typeface="Calibri Light" charset="0"/>
            </a:endParaRPr>
          </a:p>
          <a:p>
            <a:r>
              <a:rPr lang="en-US" sz="2400" dirty="0" smtClean="0">
                <a:solidFill>
                  <a:srgbClr val="000000"/>
                </a:solidFill>
                <a:ea typeface="Calibri Light" charset="0"/>
                <a:cs typeface="Calibri Light" charset="0"/>
              </a:rPr>
              <a:t>2019 NG911 GIS Data Steward and GIS Data Maintainer certification classes</a:t>
            </a:r>
          </a:p>
          <a:p>
            <a:pPr marL="800100" lvl="1" indent="-342900">
              <a:buFont typeface="Arial" charset="0"/>
              <a:buChar char="•"/>
            </a:pPr>
            <a:r>
              <a:rPr lang="en-US" sz="2400" dirty="0" smtClean="0">
                <a:solidFill>
                  <a:srgbClr val="000000"/>
                </a:solidFill>
                <a:ea typeface="Calibri Light" charset="0"/>
                <a:cs typeface="Calibri Light" charset="0"/>
              </a:rPr>
              <a:t>Dates TBD</a:t>
            </a:r>
            <a:endParaRPr lang="en-US" sz="2400" dirty="0">
              <a:solidFill>
                <a:srgbClr val="000000"/>
              </a:solidFill>
              <a:ea typeface="Calibri Light" charset="0"/>
              <a:cs typeface="Calibri Ligh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843954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NG911 GIS User Group</a:t>
            </a:r>
            <a:endParaRPr lang="en-US" dirty="0"/>
          </a:p>
        </p:txBody>
      </p:sp>
      <p:sp>
        <p:nvSpPr>
          <p:cNvPr id="3" name="Content Placeholder 2"/>
          <p:cNvSpPr>
            <a:spLocks noGrp="1"/>
          </p:cNvSpPr>
          <p:nvPr>
            <p:ph idx="1"/>
          </p:nvPr>
        </p:nvSpPr>
        <p:spPr/>
        <p:txBody>
          <a:bodyPr>
            <a:normAutofit/>
          </a:bodyPr>
          <a:lstStyle/>
          <a:p>
            <a:pPr marL="0" indent="0" algn="ctr" fontAlgn="base">
              <a:buNone/>
            </a:pPr>
            <a:r>
              <a:rPr lang="en-US" dirty="0" smtClean="0"/>
              <a:t>Thank you!</a:t>
            </a:r>
          </a:p>
          <a:p>
            <a:pPr marL="0" indent="0" algn="ctr" fontAlgn="base">
              <a:buNone/>
            </a:pPr>
            <a:endParaRPr lang="en-US" dirty="0"/>
          </a:p>
          <a:p>
            <a:pPr marL="0" indent="0" algn="ctr" fontAlgn="base">
              <a:buNone/>
            </a:pPr>
            <a:r>
              <a:rPr lang="en-US" dirty="0" smtClean="0"/>
              <a:t>Kansas 911 Coordinating Council website</a:t>
            </a:r>
          </a:p>
          <a:p>
            <a:pPr marL="0" indent="0" algn="ctr" fontAlgn="base">
              <a:buNone/>
            </a:pPr>
            <a:r>
              <a:rPr lang="en-US" dirty="0">
                <a:hlinkClick r:id="rId3"/>
              </a:rPr>
              <a:t>http://www.kansas911.org</a:t>
            </a:r>
            <a:r>
              <a:rPr lang="en-US" dirty="0" smtClean="0">
                <a:hlinkClick r:id="rId3"/>
              </a:rPr>
              <a:t>/</a:t>
            </a:r>
            <a:endParaRPr lang="en-US" dirty="0" smtClean="0"/>
          </a:p>
          <a:p>
            <a:pPr marL="0" indent="0" algn="ctr" fontAlgn="base">
              <a:buNone/>
            </a:pPr>
            <a:endParaRPr lang="en-US" dirty="0"/>
          </a:p>
          <a:p>
            <a:pPr marL="0" indent="0" algn="ctr" fontAlgn="base">
              <a:buNone/>
            </a:pPr>
            <a:r>
              <a:rPr lang="en-US" dirty="0" smtClean="0"/>
              <a:t>DASC - Initiatives&gt;NG911</a:t>
            </a:r>
          </a:p>
          <a:p>
            <a:pPr marL="0" indent="0" algn="ctr" fontAlgn="base">
              <a:buNone/>
            </a:pPr>
            <a:r>
              <a:rPr lang="en-US" dirty="0">
                <a:hlinkClick r:id="rId4"/>
              </a:rPr>
              <a:t>http://</a:t>
            </a:r>
            <a:r>
              <a:rPr lang="en-US" dirty="0" err="1" smtClean="0">
                <a:hlinkClick r:id="rId4"/>
              </a:rPr>
              <a:t>www.kansasgis.org</a:t>
            </a:r>
            <a:r>
              <a:rPr lang="en-US" dirty="0" smtClean="0">
                <a:hlinkClick r:id="rId4"/>
              </a:rPr>
              <a:t>/initiatives/NG911/</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105848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914400"/>
            <a:ext cx="8001000" cy="5029200"/>
          </a:xfrm>
        </p:spPr>
        <p:txBody>
          <a:bodyPr/>
          <a:lstStyle/>
          <a:p>
            <a:pPr marL="457200" indent="-457200" algn="l">
              <a:buFont typeface="Arial" charset="0"/>
              <a:buChar char="•"/>
            </a:pPr>
            <a:r>
              <a:rPr lang="en-US" dirty="0" smtClean="0">
                <a:solidFill>
                  <a:schemeClr val="tx1"/>
                </a:solidFill>
              </a:rPr>
              <a:t>Project </a:t>
            </a:r>
            <a:r>
              <a:rPr lang="en-US" dirty="0" smtClean="0">
                <a:solidFill>
                  <a:schemeClr val="tx1"/>
                </a:solidFill>
              </a:rPr>
              <a:t>&amp; Imagery Update</a:t>
            </a:r>
            <a:endParaRPr lang="en-US" dirty="0" smtClean="0">
              <a:solidFill>
                <a:schemeClr val="tx1"/>
              </a:solidFill>
            </a:endParaRPr>
          </a:p>
          <a:p>
            <a:pPr marL="457200" indent="-457200" algn="l">
              <a:buFont typeface="Arial" charset="0"/>
              <a:buChar char="•"/>
            </a:pPr>
            <a:r>
              <a:rPr lang="en-US" dirty="0" err="1">
                <a:solidFill>
                  <a:schemeClr val="tx1"/>
                </a:solidFill>
              </a:rPr>
              <a:t>GeoMSAG</a:t>
            </a:r>
            <a:r>
              <a:rPr lang="en-US" dirty="0">
                <a:solidFill>
                  <a:schemeClr val="tx1"/>
                </a:solidFill>
              </a:rPr>
              <a:t> and Geospatial Call Routing </a:t>
            </a:r>
            <a:r>
              <a:rPr lang="en-US" dirty="0" smtClean="0">
                <a:solidFill>
                  <a:schemeClr val="tx1"/>
                </a:solidFill>
              </a:rPr>
              <a:t>Update</a:t>
            </a:r>
          </a:p>
          <a:p>
            <a:pPr marL="457200" indent="-457200" algn="l">
              <a:buFont typeface="Arial" charset="0"/>
              <a:buChar char="•"/>
            </a:pPr>
            <a:r>
              <a:rPr lang="en-US" dirty="0" smtClean="0">
                <a:solidFill>
                  <a:schemeClr val="tx1"/>
                </a:solidFill>
              </a:rPr>
              <a:t>NG911 Toolbox </a:t>
            </a:r>
            <a:r>
              <a:rPr lang="en-US" dirty="0" smtClean="0">
                <a:solidFill>
                  <a:schemeClr val="tx1"/>
                </a:solidFill>
              </a:rPr>
              <a:t>Update</a:t>
            </a:r>
          </a:p>
          <a:p>
            <a:pPr marL="457200" indent="-457200" algn="l">
              <a:buFont typeface="Arial" charset="0"/>
              <a:buChar char="•"/>
            </a:pPr>
            <a:r>
              <a:rPr lang="en-US" dirty="0" smtClean="0">
                <a:solidFill>
                  <a:schemeClr val="tx1"/>
                </a:solidFill>
              </a:rPr>
              <a:t>Resources</a:t>
            </a:r>
            <a:endParaRPr lang="en-US" dirty="0" smtClean="0">
              <a:solidFill>
                <a:schemeClr val="tx1"/>
              </a:solidFill>
            </a:endParaRPr>
          </a:p>
          <a:p>
            <a:pPr marL="457200" indent="-457200" algn="l">
              <a:buFont typeface="Arial" charset="0"/>
              <a:buChar char="•"/>
            </a:pPr>
            <a:endParaRPr lang="en-US" dirty="0" smtClean="0">
              <a:solidFill>
                <a:schemeClr val="tx1"/>
              </a:solidFill>
            </a:endParaRPr>
          </a:p>
          <a:p>
            <a:pPr marL="457200" indent="-457200" algn="l">
              <a:buFont typeface="Arial" charset="0"/>
              <a:buChar char="•"/>
            </a:pPr>
            <a:endParaRPr lang="en-US" dirty="0" smtClean="0">
              <a:solidFill>
                <a:schemeClr val="tx1"/>
              </a:solidFill>
            </a:endParaRPr>
          </a:p>
          <a:p>
            <a:endParaRPr lang="en-US" dirty="0"/>
          </a:p>
        </p:txBody>
      </p:sp>
      <p:sp>
        <p:nvSpPr>
          <p:cNvPr id="4"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2" name="Rectangle 1"/>
          <p:cNvSpPr/>
          <p:nvPr/>
        </p:nvSpPr>
        <p:spPr>
          <a:xfrm>
            <a:off x="228600" y="0"/>
            <a:ext cx="1601208" cy="646331"/>
          </a:xfrm>
          <a:prstGeom prst="rect">
            <a:avLst/>
          </a:prstGeom>
        </p:spPr>
        <p:txBody>
          <a:bodyPr wrap="none">
            <a:spAutoFit/>
          </a:bodyPr>
          <a:lstStyle/>
          <a:p>
            <a:r>
              <a:rPr lang="en-US" sz="3600" dirty="0" smtClean="0">
                <a:solidFill>
                  <a:srgbClr val="003366"/>
                </a:solidFill>
                <a:latin typeface="+mj-lt"/>
              </a:rPr>
              <a:t>Agenda</a:t>
            </a:r>
            <a:endParaRPr lang="en-US" sz="3600" dirty="0">
              <a:solidFill>
                <a:srgbClr val="003366"/>
              </a:solidFill>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441471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57200" y="914400"/>
            <a:ext cx="8382000" cy="5638800"/>
          </a:xfrm>
        </p:spPr>
        <p:txBody>
          <a:bodyPr>
            <a:normAutofit/>
          </a:bodyPr>
          <a:lstStyle/>
          <a:p>
            <a:pPr algn="l">
              <a:buClr>
                <a:schemeClr val="tx1"/>
              </a:buClr>
              <a:buSzPct val="100000"/>
            </a:pPr>
            <a:r>
              <a:rPr lang="en-US" sz="2800" dirty="0" smtClean="0">
                <a:solidFill>
                  <a:schemeClr val="tx1"/>
                </a:solidFill>
                <a:ea typeface="Calibri Light" charset="0"/>
                <a:cs typeface="Calibri Light" charset="0"/>
              </a:rPr>
              <a:t>As of today - 93 PSAPs (including 3 backup centers) on </a:t>
            </a:r>
            <a:r>
              <a:rPr lang="en-US" sz="2800" dirty="0">
                <a:solidFill>
                  <a:schemeClr val="tx1"/>
                </a:solidFill>
                <a:ea typeface="Calibri Light" charset="0"/>
                <a:cs typeface="Calibri Light" charset="0"/>
              </a:rPr>
              <a:t>the </a:t>
            </a:r>
            <a:r>
              <a:rPr lang="en-US" sz="2800" dirty="0" smtClean="0">
                <a:solidFill>
                  <a:schemeClr val="tx1"/>
                </a:solidFill>
                <a:ea typeface="Calibri Light" charset="0"/>
                <a:cs typeface="Calibri Light" charset="0"/>
              </a:rPr>
              <a:t>Kansas </a:t>
            </a:r>
            <a:r>
              <a:rPr lang="en-US" sz="2800" dirty="0" smtClean="0">
                <a:solidFill>
                  <a:schemeClr val="tx1"/>
                </a:solidFill>
                <a:ea typeface="Calibri Light" charset="0"/>
                <a:cs typeface="Calibri Light" charset="0"/>
              </a:rPr>
              <a:t>911 Coordinating Council’s </a:t>
            </a:r>
            <a:r>
              <a:rPr lang="en-US" sz="2800" dirty="0">
                <a:solidFill>
                  <a:schemeClr val="tx1"/>
                </a:solidFill>
                <a:ea typeface="Calibri Light" charset="0"/>
                <a:cs typeface="Calibri Light" charset="0"/>
              </a:rPr>
              <a:t>hosted </a:t>
            </a:r>
            <a:r>
              <a:rPr lang="en-US" sz="2800" dirty="0" smtClean="0">
                <a:solidFill>
                  <a:schemeClr val="tx1"/>
                </a:solidFill>
                <a:ea typeface="Calibri Light" charset="0"/>
                <a:cs typeface="Calibri Light" charset="0"/>
              </a:rPr>
              <a:t>system</a:t>
            </a:r>
          </a:p>
          <a:p>
            <a:pPr algn="l">
              <a:buClr>
                <a:schemeClr val="tx1"/>
              </a:buClr>
              <a:buSzPct val="100000"/>
            </a:pPr>
            <a:endParaRPr lang="en-US" sz="2800" dirty="0" smtClean="0">
              <a:solidFill>
                <a:schemeClr val="tx1"/>
              </a:solidFill>
              <a:ea typeface="Calibri Light" charset="0"/>
              <a:cs typeface="Calibri Light" charset="0"/>
            </a:endParaRPr>
          </a:p>
          <a:p>
            <a:pPr algn="l">
              <a:buClr>
                <a:schemeClr val="tx1"/>
              </a:buClr>
              <a:buSzPct val="100000"/>
            </a:pPr>
            <a:r>
              <a:rPr lang="en-US" sz="2800" dirty="0" smtClean="0">
                <a:solidFill>
                  <a:schemeClr val="tx1"/>
                </a:solidFill>
                <a:ea typeface="Calibri Light" charset="0"/>
                <a:cs typeface="Calibri Light" charset="0"/>
              </a:rPr>
              <a:t>PSAPs are </a:t>
            </a:r>
            <a:r>
              <a:rPr lang="en-US" sz="2800" dirty="0" smtClean="0">
                <a:solidFill>
                  <a:schemeClr val="tx1"/>
                </a:solidFill>
                <a:ea typeface="Calibri Light" charset="0"/>
                <a:cs typeface="Calibri Light" charset="0"/>
              </a:rPr>
              <a:t>using </a:t>
            </a:r>
            <a:r>
              <a:rPr lang="en-US" sz="2800" dirty="0">
                <a:solidFill>
                  <a:schemeClr val="tx1"/>
                </a:solidFill>
                <a:ea typeface="Calibri Light" charset="0"/>
                <a:cs typeface="Calibri Light" charset="0"/>
              </a:rPr>
              <a:t>current &amp; authoritative </a:t>
            </a:r>
            <a:r>
              <a:rPr lang="en-US" sz="2800" dirty="0" smtClean="0">
                <a:solidFill>
                  <a:schemeClr val="tx1"/>
                </a:solidFill>
                <a:ea typeface="Calibri Light" charset="0"/>
                <a:cs typeface="Calibri Light" charset="0"/>
              </a:rPr>
              <a:t>data daily</a:t>
            </a:r>
            <a:endParaRPr lang="en-US" sz="2800" dirty="0">
              <a:solidFill>
                <a:schemeClr val="tx1"/>
              </a:solidFill>
              <a:ea typeface="Calibri Light" charset="0"/>
              <a:cs typeface="Calibri Light" charset="0"/>
            </a:endParaRPr>
          </a:p>
          <a:p>
            <a:pPr algn="l">
              <a:buClr>
                <a:schemeClr val="tx1"/>
              </a:buClr>
              <a:buSzPct val="100000"/>
            </a:pPr>
            <a:endParaRPr lang="en-US" sz="2800" dirty="0" smtClean="0">
              <a:solidFill>
                <a:schemeClr val="tx1"/>
              </a:solidFill>
              <a:ea typeface="Calibri Light" charset="0"/>
              <a:cs typeface="Calibri Light" charset="0"/>
            </a:endParaRPr>
          </a:p>
          <a:p>
            <a:pPr algn="l">
              <a:buClr>
                <a:schemeClr val="tx1"/>
              </a:buClr>
              <a:buSzPct val="100000"/>
            </a:pPr>
            <a:r>
              <a:rPr lang="en-US" sz="2800" dirty="0">
                <a:solidFill>
                  <a:schemeClr val="tx1"/>
                </a:solidFill>
                <a:ea typeface="Calibri Light" charset="0"/>
                <a:cs typeface="Calibri Light" charset="0"/>
              </a:rPr>
              <a:t>85 PSAPs now operating off a </a:t>
            </a:r>
            <a:r>
              <a:rPr lang="en-US" sz="2800" dirty="0" err="1" smtClean="0">
                <a:solidFill>
                  <a:schemeClr val="tx1"/>
                </a:solidFill>
                <a:ea typeface="Calibri Light" charset="0"/>
                <a:cs typeface="Calibri Light" charset="0"/>
              </a:rPr>
              <a:t>geoMSAG</a:t>
            </a:r>
            <a:endParaRPr lang="en-US" sz="2800" dirty="0">
              <a:solidFill>
                <a:schemeClr val="tx1"/>
              </a:solidFill>
              <a:ea typeface="Calibri Light" charset="0"/>
              <a:cs typeface="Calibri Light" charset="0"/>
            </a:endParaRPr>
          </a:p>
          <a:p>
            <a:pPr algn="l">
              <a:buClr>
                <a:schemeClr val="tx1"/>
              </a:buClr>
              <a:buSzPct val="100000"/>
            </a:pPr>
            <a:endParaRPr lang="en-US" sz="2800" dirty="0">
              <a:solidFill>
                <a:schemeClr val="tx1"/>
              </a:solidFill>
              <a:ea typeface="Calibri Light" charset="0"/>
              <a:cs typeface="Calibri Light" charset="0"/>
            </a:endParaRPr>
          </a:p>
          <a:p>
            <a:pPr algn="l">
              <a:buClr>
                <a:schemeClr val="tx1"/>
              </a:buClr>
              <a:buSzPct val="100000"/>
            </a:pPr>
            <a:r>
              <a:rPr lang="en-US" sz="2800" dirty="0" smtClean="0">
                <a:solidFill>
                  <a:schemeClr val="tx1"/>
                </a:solidFill>
                <a:ea typeface="Calibri Light" charset="0"/>
                <a:cs typeface="Calibri Light" charset="0"/>
              </a:rPr>
              <a:t>70</a:t>
            </a:r>
            <a:r>
              <a:rPr lang="en-US" sz="2800" dirty="0" smtClean="0">
                <a:solidFill>
                  <a:schemeClr val="tx1"/>
                </a:solidFill>
                <a:ea typeface="Calibri Light" charset="0"/>
                <a:cs typeface="Calibri Light" charset="0"/>
              </a:rPr>
              <a:t> </a:t>
            </a:r>
            <a:r>
              <a:rPr lang="en-US" sz="2800" dirty="0">
                <a:solidFill>
                  <a:schemeClr val="tx1"/>
                </a:solidFill>
                <a:ea typeface="Calibri Light" charset="0"/>
                <a:cs typeface="Calibri Light" charset="0"/>
              </a:rPr>
              <a:t>PSAPs cut over to AT&amp;T’s nationwide Emergency Services IP Network (</a:t>
            </a:r>
            <a:r>
              <a:rPr lang="en-US" sz="2800" dirty="0" err="1">
                <a:solidFill>
                  <a:schemeClr val="tx1"/>
                </a:solidFill>
                <a:ea typeface="Calibri Light" charset="0"/>
                <a:cs typeface="Calibri Light" charset="0"/>
              </a:rPr>
              <a:t>ESInet</a:t>
            </a:r>
            <a:r>
              <a:rPr lang="en-US" sz="2800" dirty="0" smtClean="0">
                <a:solidFill>
                  <a:schemeClr val="tx1"/>
                </a:solidFill>
                <a:ea typeface="Calibri Light" charset="0"/>
                <a:cs typeface="Calibri Light" charset="0"/>
              </a:rPr>
              <a:t>)</a:t>
            </a:r>
            <a:endParaRPr lang="en-US" dirty="0" smtClean="0">
              <a:solidFill>
                <a:schemeClr val="tx1"/>
              </a:solidFill>
            </a:endParaRPr>
          </a:p>
          <a:p>
            <a:pPr marL="457200" indent="-457200" algn="l">
              <a:buFont typeface="Arial" charset="0"/>
              <a:buChar char="•"/>
            </a:pPr>
            <a:endParaRPr lang="en-US" dirty="0" smtClean="0">
              <a:solidFill>
                <a:schemeClr val="tx1"/>
              </a:solidFill>
            </a:endParaRPr>
          </a:p>
          <a:p>
            <a:endParaRPr lang="en-US" dirty="0"/>
          </a:p>
        </p:txBody>
      </p:sp>
      <p:sp>
        <p:nvSpPr>
          <p:cNvPr id="4"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2" name="Rectangle 1"/>
          <p:cNvSpPr/>
          <p:nvPr/>
        </p:nvSpPr>
        <p:spPr>
          <a:xfrm>
            <a:off x="228600" y="0"/>
            <a:ext cx="4386009" cy="646331"/>
          </a:xfrm>
          <a:prstGeom prst="rect">
            <a:avLst/>
          </a:prstGeom>
        </p:spPr>
        <p:txBody>
          <a:bodyPr wrap="none">
            <a:spAutoFit/>
          </a:bodyPr>
          <a:lstStyle/>
          <a:p>
            <a:r>
              <a:rPr lang="en-US" sz="3600" dirty="0" smtClean="0">
                <a:solidFill>
                  <a:srgbClr val="003366"/>
                </a:solidFill>
                <a:latin typeface="+mj-lt"/>
              </a:rPr>
              <a:t>NG911 Project Update</a:t>
            </a:r>
            <a:endParaRPr lang="en-US" sz="3600" dirty="0">
              <a:solidFill>
                <a:srgbClr val="003366"/>
              </a:solidFill>
              <a:latin typeface="+mj-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663267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NG911 Imagery Update</a:t>
            </a:r>
            <a:endParaRPr lang="en-US" sz="3600" dirty="0">
              <a:solidFill>
                <a:srgbClr val="003366"/>
              </a:solidFill>
              <a:latin typeface="+mj-lt"/>
            </a:endParaRP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9843" y="856357"/>
            <a:ext cx="8714644" cy="5262979"/>
          </a:xfrm>
          <a:prstGeom prst="rect">
            <a:avLst/>
          </a:prstGeom>
          <a:noFill/>
        </p:spPr>
        <p:txBody>
          <a:bodyPr wrap="square" rtlCol="0">
            <a:spAutoFit/>
          </a:bodyPr>
          <a:lstStyle/>
          <a:p>
            <a:pPr marL="342900" indent="-342900">
              <a:buFont typeface="Arial" charset="0"/>
              <a:buChar char="•"/>
            </a:pPr>
            <a:r>
              <a:rPr lang="en-US" sz="2400" dirty="0">
                <a:solidFill>
                  <a:srgbClr val="000000"/>
                </a:solidFill>
                <a:ea typeface="Calibri Light" charset="0"/>
                <a:cs typeface="Calibri Light" charset="0"/>
              </a:rPr>
              <a:t>Imagery QA </a:t>
            </a:r>
            <a:r>
              <a:rPr lang="en-US" sz="2400" dirty="0" smtClean="0">
                <a:solidFill>
                  <a:srgbClr val="000000"/>
                </a:solidFill>
                <a:ea typeface="Calibri Light" charset="0"/>
                <a:cs typeface="Calibri Light" charset="0"/>
              </a:rPr>
              <a:t>completed by 12/31/18 thanks </a:t>
            </a:r>
            <a:r>
              <a:rPr lang="en-US" sz="2400" dirty="0">
                <a:solidFill>
                  <a:srgbClr val="000000"/>
                </a:solidFill>
                <a:ea typeface="Calibri Light" charset="0"/>
                <a:cs typeface="Calibri Light" charset="0"/>
              </a:rPr>
              <a:t>to </a:t>
            </a:r>
            <a:r>
              <a:rPr lang="en-US" sz="2400" dirty="0" smtClean="0">
                <a:solidFill>
                  <a:srgbClr val="000000"/>
                </a:solidFill>
                <a:ea typeface="Calibri Light" charset="0"/>
                <a:cs typeface="Calibri Light" charset="0"/>
              </a:rPr>
              <a:t>our volunteers</a:t>
            </a:r>
            <a:endParaRPr lang="en-US" sz="2400" dirty="0" smtClean="0">
              <a:solidFill>
                <a:srgbClr val="000000"/>
              </a:solidFill>
              <a:ea typeface="Calibri Light" charset="0"/>
              <a:cs typeface="Calibri Light" charset="0"/>
            </a:endParaRPr>
          </a:p>
          <a:p>
            <a:pPr marL="342900" indent="-342900">
              <a:buFont typeface="Arial" charset="0"/>
              <a:buChar char="•"/>
            </a:pPr>
            <a:endParaRPr lang="en-US" sz="2400" dirty="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Statewide 1’ resolution, leaf off, color imagery</a:t>
            </a: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err="1" smtClean="0">
                <a:solidFill>
                  <a:srgbClr val="000000"/>
                </a:solidFill>
                <a:ea typeface="Calibri Light" charset="0"/>
                <a:cs typeface="Calibri Light" charset="0"/>
              </a:rPr>
              <a:t>Surdex</a:t>
            </a:r>
            <a:r>
              <a:rPr lang="en-US" sz="2400" dirty="0" smtClean="0">
                <a:solidFill>
                  <a:srgbClr val="000000"/>
                </a:solidFill>
                <a:ea typeface="Calibri Light" charset="0"/>
                <a:cs typeface="Calibri Light" charset="0"/>
              </a:rPr>
              <a:t> is currently reviewing and reprocessing error calls</a:t>
            </a: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*Imagery should be available this spring*</a:t>
            </a: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Imagery formats:</a:t>
            </a:r>
          </a:p>
          <a:p>
            <a:pPr marL="800100" lvl="1" indent="-342900">
              <a:buFont typeface="Arial" charset="0"/>
              <a:buChar char="•"/>
            </a:pPr>
            <a:r>
              <a:rPr lang="en-US" sz="2400" dirty="0" err="1" smtClean="0">
                <a:solidFill>
                  <a:srgbClr val="000000"/>
                </a:solidFill>
                <a:ea typeface="Calibri Light" charset="0"/>
                <a:cs typeface="Calibri Light" charset="0"/>
              </a:rPr>
              <a:t>MrSID</a:t>
            </a:r>
            <a:r>
              <a:rPr lang="en-US" sz="2400" dirty="0" smtClean="0">
                <a:solidFill>
                  <a:srgbClr val="000000"/>
                </a:solidFill>
                <a:ea typeface="Calibri Light" charset="0"/>
                <a:cs typeface="Calibri Light" charset="0"/>
              </a:rPr>
              <a:t> - USGS 24K tiles - </a:t>
            </a:r>
            <a:r>
              <a:rPr lang="en-US" sz="2400" dirty="0" err="1" smtClean="0">
                <a:solidFill>
                  <a:srgbClr val="000000"/>
                </a:solidFill>
                <a:ea typeface="Calibri Light" charset="0"/>
                <a:cs typeface="Calibri Light" charset="0"/>
              </a:rPr>
              <a:t>Stateplane</a:t>
            </a:r>
            <a:r>
              <a:rPr lang="en-US" sz="2400" dirty="0" smtClean="0">
                <a:solidFill>
                  <a:srgbClr val="000000"/>
                </a:solidFill>
                <a:ea typeface="Calibri Light" charset="0"/>
                <a:cs typeface="Calibri Light" charset="0"/>
              </a:rPr>
              <a:t> N/S</a:t>
            </a:r>
          </a:p>
          <a:p>
            <a:pPr marL="800100" lvl="1" indent="-342900">
              <a:buFont typeface="Arial" charset="0"/>
              <a:buChar char="•"/>
            </a:pPr>
            <a:r>
              <a:rPr lang="en-US" sz="2400" dirty="0" err="1" smtClean="0">
                <a:solidFill>
                  <a:srgbClr val="000000"/>
                </a:solidFill>
                <a:ea typeface="Calibri Light" charset="0"/>
                <a:cs typeface="Calibri Light" charset="0"/>
              </a:rPr>
              <a:t>GeoTIFF</a:t>
            </a:r>
            <a:r>
              <a:rPr lang="en-US" sz="2400" dirty="0" smtClean="0">
                <a:solidFill>
                  <a:srgbClr val="000000"/>
                </a:solidFill>
                <a:ea typeface="Calibri Light" charset="0"/>
                <a:cs typeface="Calibri Light" charset="0"/>
              </a:rPr>
              <a:t> </a:t>
            </a:r>
            <a:r>
              <a:rPr lang="mr-IN" sz="2400" dirty="0" smtClean="0">
                <a:solidFill>
                  <a:srgbClr val="000000"/>
                </a:solidFill>
                <a:ea typeface="Calibri Light" charset="0"/>
                <a:cs typeface="Calibri Light" charset="0"/>
              </a:rPr>
              <a:t>–</a:t>
            </a:r>
            <a:r>
              <a:rPr lang="en-US" sz="2400" dirty="0" smtClean="0">
                <a:solidFill>
                  <a:srgbClr val="000000"/>
                </a:solidFill>
                <a:ea typeface="Calibri Light" charset="0"/>
                <a:cs typeface="Calibri Light" charset="0"/>
              </a:rPr>
              <a:t> USGS 24K quarter, quarter tiles </a:t>
            </a:r>
            <a:r>
              <a:rPr lang="mr-IN" sz="2400" dirty="0" smtClean="0">
                <a:solidFill>
                  <a:srgbClr val="000000"/>
                </a:solidFill>
                <a:ea typeface="Calibri Light" charset="0"/>
                <a:cs typeface="Calibri Light" charset="0"/>
              </a:rPr>
              <a:t>–</a:t>
            </a:r>
            <a:r>
              <a:rPr lang="en-US" sz="2400" dirty="0" smtClean="0">
                <a:solidFill>
                  <a:srgbClr val="000000"/>
                </a:solidFill>
                <a:ea typeface="Calibri Light" charset="0"/>
                <a:cs typeface="Calibri Light" charset="0"/>
              </a:rPr>
              <a:t> </a:t>
            </a:r>
            <a:r>
              <a:rPr lang="en-US" sz="2400" dirty="0" err="1" smtClean="0">
                <a:solidFill>
                  <a:srgbClr val="000000"/>
                </a:solidFill>
                <a:ea typeface="Calibri Light" charset="0"/>
                <a:cs typeface="Calibri Light" charset="0"/>
              </a:rPr>
              <a:t>Stateplane</a:t>
            </a:r>
            <a:r>
              <a:rPr lang="en-US" sz="2400" dirty="0" smtClean="0">
                <a:solidFill>
                  <a:srgbClr val="000000"/>
                </a:solidFill>
                <a:ea typeface="Calibri Light" charset="0"/>
                <a:cs typeface="Calibri Light" charset="0"/>
              </a:rPr>
              <a:t> N/S</a:t>
            </a:r>
          </a:p>
          <a:p>
            <a:pPr marL="800100" lvl="1" indent="-342900">
              <a:buFont typeface="Arial" charset="0"/>
              <a:buChar char="•"/>
            </a:pPr>
            <a:r>
              <a:rPr lang="en-US" sz="2400" dirty="0" err="1" smtClean="0">
                <a:solidFill>
                  <a:srgbClr val="000000"/>
                </a:solidFill>
                <a:ea typeface="Calibri Light" charset="0"/>
                <a:cs typeface="Calibri Light" charset="0"/>
              </a:rPr>
              <a:t>Valtus</a:t>
            </a:r>
            <a:r>
              <a:rPr lang="en-US" sz="2400" dirty="0" smtClean="0">
                <a:solidFill>
                  <a:srgbClr val="000000"/>
                </a:solidFill>
                <a:ea typeface="Calibri Light" charset="0"/>
                <a:cs typeface="Calibri Light" charset="0"/>
              </a:rPr>
              <a:t> password protected image service</a:t>
            </a:r>
          </a:p>
          <a:p>
            <a:pPr marL="1257300" lvl="2" indent="-342900">
              <a:buFont typeface="Arial" charset="0"/>
              <a:buChar char="•"/>
            </a:pPr>
            <a:r>
              <a:rPr lang="en-US" sz="2400" i="1" dirty="0" err="1" smtClean="0">
                <a:solidFill>
                  <a:srgbClr val="000000"/>
                </a:solidFill>
                <a:ea typeface="Calibri Light" charset="0"/>
                <a:cs typeface="Calibri Light" charset="0"/>
              </a:rPr>
              <a:t>Valtus</a:t>
            </a:r>
            <a:r>
              <a:rPr lang="en-US" sz="2400" i="1" dirty="0" smtClean="0">
                <a:solidFill>
                  <a:srgbClr val="000000"/>
                </a:solidFill>
                <a:ea typeface="Calibri Light" charset="0"/>
                <a:cs typeface="Calibri Light" charset="0"/>
              </a:rPr>
              <a:t> image server username and passwords will remain the same, no changes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761589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NG911 Imagery Update</a:t>
            </a:r>
            <a:endParaRPr lang="en-US" sz="3600" dirty="0">
              <a:solidFill>
                <a:srgbClr val="003366"/>
              </a:solidFill>
              <a:latin typeface="+mj-lt"/>
            </a:endParaRP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179843" y="856357"/>
            <a:ext cx="8714644" cy="5386090"/>
          </a:xfrm>
          <a:prstGeom prst="rect">
            <a:avLst/>
          </a:prstGeom>
          <a:noFill/>
        </p:spPr>
        <p:txBody>
          <a:bodyPr wrap="square" rtlCol="0">
            <a:spAutoFit/>
          </a:bodyPr>
          <a:lstStyle/>
          <a:p>
            <a:r>
              <a:rPr lang="en-US" sz="2000" dirty="0" smtClean="0"/>
              <a:t>Licensing:</a:t>
            </a:r>
          </a:p>
          <a:p>
            <a:r>
              <a:rPr lang="en-US" sz="2000" dirty="0" smtClean="0"/>
              <a:t>According </a:t>
            </a:r>
            <a:r>
              <a:rPr lang="en-US" sz="2000" dirty="0"/>
              <a:t>to the 2018 NG911 Imagery Contract’s End User License Agreement (EULA), the following entities are approved users and shall be allowed unlimited access licenses:</a:t>
            </a:r>
          </a:p>
          <a:p>
            <a:pPr marL="914400" lvl="1" indent="-457200">
              <a:buFont typeface="+mj-lt"/>
              <a:buAutoNum type="alphaLcParenR"/>
            </a:pPr>
            <a:r>
              <a:rPr lang="en-US" sz="2000" dirty="0"/>
              <a:t>All State of Kansas Government Agencies and Regents-level institutions</a:t>
            </a:r>
          </a:p>
          <a:p>
            <a:pPr marL="914400" lvl="1" indent="-457200">
              <a:buFont typeface="+mj-lt"/>
              <a:buAutoNum type="alphaLcParenR"/>
            </a:pPr>
            <a:r>
              <a:rPr lang="en-US" sz="2000" dirty="0"/>
              <a:t>All Kansas County-level governments</a:t>
            </a:r>
          </a:p>
          <a:p>
            <a:pPr marL="914400" lvl="1" indent="-457200">
              <a:buFont typeface="+mj-lt"/>
              <a:buAutoNum type="alphaLcParenR"/>
            </a:pPr>
            <a:r>
              <a:rPr lang="en-US" sz="2000" dirty="0"/>
              <a:t>All Kansas Municipal (city) governments</a:t>
            </a:r>
          </a:p>
          <a:p>
            <a:pPr marL="914400" lvl="1" indent="-457200">
              <a:buFont typeface="+mj-lt"/>
              <a:buAutoNum type="alphaLcParenR"/>
            </a:pPr>
            <a:r>
              <a:rPr lang="en-US" sz="2000" dirty="0"/>
              <a:t>All Kansas Public Safety Answering Points (PSAP)</a:t>
            </a:r>
          </a:p>
          <a:p>
            <a:pPr marL="914400" lvl="1" indent="-457200">
              <a:buFont typeface="+mj-lt"/>
              <a:buAutoNum type="alphaLcParenR"/>
            </a:pPr>
            <a:r>
              <a:rPr lang="en-US" sz="2000" dirty="0"/>
              <a:t>All Kansas Public School Districts</a:t>
            </a:r>
          </a:p>
          <a:p>
            <a:pPr marL="914400" lvl="1" indent="-457200">
              <a:buFont typeface="+mj-lt"/>
              <a:buAutoNum type="alphaLcParenR"/>
            </a:pPr>
            <a:r>
              <a:rPr lang="en-US" sz="2000" dirty="0"/>
              <a:t>Any commercial firm or organization doing work on behalf of one of the entities listed above.</a:t>
            </a:r>
          </a:p>
          <a:p>
            <a:pPr marL="914400" lvl="1" indent="-457200">
              <a:buFont typeface="+mj-lt"/>
              <a:buAutoNum type="alphaLcParenR"/>
            </a:pPr>
            <a:r>
              <a:rPr lang="en-US" sz="2000" dirty="0"/>
              <a:t>Additionally, license agreement shall allow;</a:t>
            </a:r>
          </a:p>
          <a:p>
            <a:pPr marL="1428750" lvl="2" indent="-514350">
              <a:buFont typeface="+mj-lt"/>
              <a:buAutoNum type="romanLcPeriod"/>
            </a:pPr>
            <a:r>
              <a:rPr lang="en-US" sz="2000" dirty="0"/>
              <a:t>Approved users to develop and publish publically-available web applications which utilize </a:t>
            </a:r>
            <a:r>
              <a:rPr lang="en-US" sz="2000" dirty="0" err="1"/>
              <a:t>ortho</a:t>
            </a:r>
            <a:r>
              <a:rPr lang="en-US" sz="2000" dirty="0"/>
              <a:t>-imagery or web map services</a:t>
            </a:r>
          </a:p>
          <a:p>
            <a:pPr marL="1428750" lvl="2" indent="-514350">
              <a:buFont typeface="+mj-lt"/>
              <a:buAutoNum type="romanLcPeriod"/>
            </a:pPr>
            <a:r>
              <a:rPr lang="en-US" sz="2000" dirty="0"/>
              <a:t>Approved users to print and distribute hardcopy format maps that display the </a:t>
            </a:r>
            <a:r>
              <a:rPr lang="en-US" sz="2000" dirty="0" err="1"/>
              <a:t>ortho</a:t>
            </a:r>
            <a:r>
              <a:rPr lang="en-US" sz="2000" dirty="0"/>
              <a:t>-imagery or web map service</a:t>
            </a:r>
          </a:p>
          <a:p>
            <a:pPr marL="800100" lvl="1" indent="-342900">
              <a:buFont typeface="Arial" charset="0"/>
              <a:buChar char="•"/>
            </a:pPr>
            <a:endParaRPr lang="en-US" sz="2400" dirty="0">
              <a:solidFill>
                <a:srgbClr val="000000"/>
              </a:solidFill>
              <a:ea typeface="Calibri Light" charset="0"/>
              <a:cs typeface="Calibri Light"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46722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NG911 Imagery Update</a:t>
            </a:r>
            <a:endParaRPr lang="en-US" sz="3600" dirty="0">
              <a:solidFill>
                <a:srgbClr val="003366"/>
              </a:solidFill>
              <a:latin typeface="+mj-lt"/>
            </a:endParaRP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206220" y="838200"/>
            <a:ext cx="8714644" cy="4154984"/>
          </a:xfrm>
          <a:prstGeom prst="rect">
            <a:avLst/>
          </a:prstGeom>
          <a:noFill/>
        </p:spPr>
        <p:txBody>
          <a:bodyPr wrap="square" rtlCol="0">
            <a:spAutoFit/>
          </a:bodyPr>
          <a:lstStyle/>
          <a:p>
            <a:r>
              <a:rPr lang="en-US" sz="2400" dirty="0" smtClean="0">
                <a:solidFill>
                  <a:srgbClr val="000000"/>
                </a:solidFill>
                <a:ea typeface="Calibri Light" charset="0"/>
                <a:cs typeface="Calibri Light" charset="0"/>
              </a:rPr>
              <a:t>Distribution:</a:t>
            </a: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DASC will send out a notification with instructions on how to download the imagery to NG911 GIS Data Stewards, NG911 GIS Data Maintainers and County Appraiser offices</a:t>
            </a:r>
          </a:p>
          <a:p>
            <a:endParaRPr lang="en-US" sz="2400" dirty="0" smtClean="0">
              <a:solidFill>
                <a:srgbClr val="000000"/>
              </a:solidFill>
              <a:ea typeface="Calibri Light" charset="0"/>
              <a:cs typeface="Calibri Light" charset="0"/>
            </a:endParaRPr>
          </a:p>
          <a:p>
            <a:pPr marL="800100" lvl="1" indent="-342900">
              <a:buFont typeface="Courier New" charset="0"/>
              <a:buChar char="o"/>
            </a:pPr>
            <a:r>
              <a:rPr lang="en-US" sz="2400" dirty="0" smtClean="0">
                <a:solidFill>
                  <a:srgbClr val="000000"/>
                </a:solidFill>
                <a:ea typeface="Calibri Light" charset="0"/>
                <a:cs typeface="Calibri Light" charset="0"/>
              </a:rPr>
              <a:t>Do NOT share credentials outside of your organization</a:t>
            </a:r>
          </a:p>
          <a:p>
            <a:pPr lvl="1"/>
            <a:endParaRPr lang="en-US" sz="2400" dirty="0" smtClean="0">
              <a:solidFill>
                <a:srgbClr val="000000"/>
              </a:solidFill>
              <a:ea typeface="Calibri Light" charset="0"/>
              <a:cs typeface="Calibri Light" charset="0"/>
            </a:endParaRPr>
          </a:p>
          <a:p>
            <a:pPr marL="800100" lvl="1" indent="-342900">
              <a:buFont typeface="Courier New" charset="0"/>
              <a:buChar char="o"/>
            </a:pPr>
            <a:r>
              <a:rPr lang="en-US" sz="2400" dirty="0" smtClean="0">
                <a:solidFill>
                  <a:srgbClr val="000000"/>
                </a:solidFill>
                <a:ea typeface="Calibri Light" charset="0"/>
                <a:cs typeface="Calibri Light" charset="0"/>
              </a:rPr>
              <a:t>If anyone outside of your organization asks how to get a copy of the imagery, please direct them to the </a:t>
            </a:r>
            <a:r>
              <a:rPr lang="en-US" sz="2400" dirty="0" smtClean="0">
                <a:solidFill>
                  <a:srgbClr val="FF0000"/>
                </a:solidFill>
                <a:ea typeface="Calibri Light" charset="0"/>
                <a:cs typeface="Calibri Light" charset="0"/>
              </a:rPr>
              <a:t>DASC data request page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870082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39469"/>
            <a:ext cx="458228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NG911 Imagery Update</a:t>
            </a:r>
            <a:endParaRPr lang="en-US" sz="3600" dirty="0">
              <a:solidFill>
                <a:srgbClr val="003366"/>
              </a:solidFill>
              <a:latin typeface="+mj-lt"/>
            </a:endParaRPr>
          </a:p>
        </p:txBody>
      </p:sp>
      <p:sp>
        <p:nvSpPr>
          <p:cNvPr id="9" name="Line 8"/>
          <p:cNvSpPr>
            <a:spLocks noChangeShapeType="1"/>
          </p:cNvSpPr>
          <p:nvPr/>
        </p:nvSpPr>
        <p:spPr bwMode="auto">
          <a:xfrm flipV="1">
            <a:off x="206220" y="649069"/>
            <a:ext cx="8763000" cy="0"/>
          </a:xfrm>
          <a:prstGeom prst="line">
            <a:avLst/>
          </a:prstGeom>
          <a:noFill/>
          <a:ln w="57150" cap="rnd" cmpd="sng">
            <a:solidFill>
              <a:schemeClr val="bg1">
                <a:lumMod val="65000"/>
              </a:scheme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4" name="TextBox 3"/>
          <p:cNvSpPr txBox="1"/>
          <p:nvPr/>
        </p:nvSpPr>
        <p:spPr>
          <a:xfrm>
            <a:off x="244185" y="685800"/>
            <a:ext cx="8714644" cy="3416320"/>
          </a:xfrm>
          <a:prstGeom prst="rect">
            <a:avLst/>
          </a:prstGeom>
          <a:noFill/>
        </p:spPr>
        <p:txBody>
          <a:bodyPr wrap="square" rtlCol="0">
            <a:spAutoFit/>
          </a:bodyPr>
          <a:lstStyle/>
          <a:p>
            <a:r>
              <a:rPr lang="en-US" sz="2400" dirty="0" smtClean="0">
                <a:solidFill>
                  <a:srgbClr val="000000"/>
                </a:solidFill>
                <a:ea typeface="Calibri Light" charset="0"/>
                <a:cs typeface="Calibri Light" charset="0"/>
              </a:rPr>
              <a:t>Local Imagery Buy Up</a:t>
            </a:r>
          </a:p>
          <a:p>
            <a:pPr marL="342900" indent="-342900">
              <a:buFont typeface="Arial" charset="0"/>
              <a:buChar char="•"/>
            </a:pPr>
            <a:r>
              <a:rPr lang="en-US" sz="2400" dirty="0" smtClean="0">
                <a:solidFill>
                  <a:srgbClr val="000000"/>
                </a:solidFill>
                <a:ea typeface="Calibri Light" charset="0"/>
                <a:cs typeface="Calibri Light" charset="0"/>
              </a:rPr>
              <a:t>Still available for 2019 flying season</a:t>
            </a: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For more information and pricing</a:t>
            </a:r>
          </a:p>
          <a:p>
            <a:pPr marL="800100" lvl="1" indent="-342900">
              <a:buFont typeface="Courier New" charset="0"/>
              <a:buChar char="o"/>
            </a:pPr>
            <a:r>
              <a:rPr lang="en-US" sz="2400" dirty="0">
                <a:solidFill>
                  <a:srgbClr val="000000"/>
                </a:solidFill>
                <a:ea typeface="Calibri Light" charset="0"/>
                <a:cs typeface="Calibri Light" charset="0"/>
              </a:rPr>
              <a:t>c</a:t>
            </a:r>
            <a:r>
              <a:rPr lang="en-US" sz="2400" dirty="0" smtClean="0">
                <a:solidFill>
                  <a:srgbClr val="000000"/>
                </a:solidFill>
                <a:ea typeface="Calibri Light" charset="0"/>
                <a:cs typeface="Calibri Light" charset="0"/>
              </a:rPr>
              <a:t>ontact Tim </a:t>
            </a:r>
            <a:r>
              <a:rPr lang="en-US" sz="2400" dirty="0" err="1" smtClean="0">
                <a:solidFill>
                  <a:srgbClr val="000000"/>
                </a:solidFill>
                <a:ea typeface="Calibri Light" charset="0"/>
                <a:cs typeface="Calibri Light" charset="0"/>
              </a:rPr>
              <a:t>Donze</a:t>
            </a:r>
            <a:r>
              <a:rPr lang="en-US" sz="2400" dirty="0" smtClean="0">
                <a:solidFill>
                  <a:srgbClr val="000000"/>
                </a:solidFill>
                <a:ea typeface="Calibri Light" charset="0"/>
                <a:cs typeface="Calibri Light" charset="0"/>
              </a:rPr>
              <a:t>, </a:t>
            </a:r>
            <a:r>
              <a:rPr lang="en-US" sz="2400" dirty="0" err="1" smtClean="0">
                <a:solidFill>
                  <a:srgbClr val="000000"/>
                </a:solidFill>
                <a:ea typeface="Calibri Light" charset="0"/>
                <a:cs typeface="Calibri Light" charset="0"/>
              </a:rPr>
              <a:t>Surdex</a:t>
            </a:r>
            <a:r>
              <a:rPr lang="en-US" sz="2400" dirty="0">
                <a:solidFill>
                  <a:srgbClr val="000000"/>
                </a:solidFill>
                <a:ea typeface="Calibri Light" charset="0"/>
                <a:cs typeface="Calibri Light" charset="0"/>
              </a:rPr>
              <a:t> - </a:t>
            </a:r>
            <a:r>
              <a:rPr lang="en-US" sz="2400" dirty="0" smtClean="0">
                <a:solidFill>
                  <a:srgbClr val="000000"/>
                </a:solidFill>
                <a:ea typeface="Calibri Light" charset="0"/>
                <a:cs typeface="Calibri Light" charset="0"/>
                <a:hlinkClick r:id="rId2"/>
              </a:rPr>
              <a:t>TimD@SURDEX.COM</a:t>
            </a:r>
            <a:endParaRPr lang="en-US" sz="2400" dirty="0" smtClean="0">
              <a:solidFill>
                <a:srgbClr val="000000"/>
              </a:solidFill>
              <a:ea typeface="Calibri Light" charset="0"/>
              <a:cs typeface="Calibri Light" charset="0"/>
            </a:endParaRPr>
          </a:p>
          <a:p>
            <a:endParaRPr lang="en-US" sz="2400" dirty="0" smtClean="0">
              <a:solidFill>
                <a:srgbClr val="000000"/>
              </a:solidFill>
              <a:ea typeface="Calibri Light" charset="0"/>
              <a:cs typeface="Calibri Light" charset="0"/>
            </a:endParaRPr>
          </a:p>
          <a:p>
            <a:pPr marL="342900" indent="-342900">
              <a:buFont typeface="Arial" charset="0"/>
              <a:buChar char="•"/>
            </a:pPr>
            <a:r>
              <a:rPr lang="en-US" sz="2400" dirty="0" smtClean="0">
                <a:solidFill>
                  <a:srgbClr val="000000"/>
                </a:solidFill>
                <a:ea typeface="Calibri Light" charset="0"/>
                <a:cs typeface="Calibri Light" charset="0"/>
              </a:rPr>
              <a:t>DASC will be contacting the local buy up jurisdictions for permission to obtain a copy of your imagery for NG911 purposes</a:t>
            </a:r>
            <a:endParaRPr lang="en-US" sz="2400" dirty="0">
              <a:solidFill>
                <a:srgbClr val="000000"/>
              </a:solidFill>
              <a:ea typeface="Calibri Light" charset="0"/>
              <a:cs typeface="Calibri Light" charset="0"/>
            </a:endParaRPr>
          </a:p>
          <a:p>
            <a:pPr marL="742950" lvl="1" indent="-285750">
              <a:buFont typeface="Arial" charset="0"/>
              <a:buChar char="•"/>
            </a:pPr>
            <a:endParaRPr lang="en-US" sz="2400" dirty="0">
              <a:solidFill>
                <a:srgbClr val="000000"/>
              </a:solidFill>
              <a:ea typeface="Calibri Light" charset="0"/>
              <a:cs typeface="Calibri Light"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spTree>
    <p:extLst>
      <p:ext uri="{BB962C8B-B14F-4D97-AF65-F5344CB8AC3E}">
        <p14:creationId xmlns:p14="http://schemas.microsoft.com/office/powerpoint/2010/main" val="1660298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06220" y="0"/>
            <a:ext cx="418076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US" sz="3600" dirty="0" smtClean="0">
                <a:solidFill>
                  <a:srgbClr val="003366"/>
                </a:solidFill>
                <a:latin typeface="+mj-lt"/>
              </a:rPr>
              <a:t>Next Generation 911</a:t>
            </a:r>
            <a:endParaRPr lang="en-US" sz="3600" dirty="0">
              <a:solidFill>
                <a:srgbClr val="003366"/>
              </a:solidFill>
              <a:latin typeface="+mj-lt"/>
            </a:endParaRPr>
          </a:p>
        </p:txBody>
      </p:sp>
      <p:sp>
        <p:nvSpPr>
          <p:cNvPr id="9" name="Line 8"/>
          <p:cNvSpPr>
            <a:spLocks noChangeShapeType="1"/>
          </p:cNvSpPr>
          <p:nvPr/>
        </p:nvSpPr>
        <p:spPr bwMode="auto">
          <a:xfrm flipV="1">
            <a:off x="206220" y="609600"/>
            <a:ext cx="8763000" cy="0"/>
          </a:xfrm>
          <a:prstGeom prst="line">
            <a:avLst/>
          </a:prstGeom>
          <a:noFill/>
          <a:ln w="57150" cap="rnd" cmpd="sng">
            <a:solidFill>
              <a:srgbClr val="37609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n w="38100" cmpd="sng">
                <a:solidFill>
                  <a:schemeClr val="tx1"/>
                </a:solidFill>
              </a:ln>
            </a:endParaRPr>
          </a:p>
        </p:txBody>
      </p:sp>
      <p:sp>
        <p:nvSpPr>
          <p:cNvPr id="2" name="TextBox 1"/>
          <p:cNvSpPr txBox="1"/>
          <p:nvPr/>
        </p:nvSpPr>
        <p:spPr>
          <a:xfrm>
            <a:off x="206220" y="838200"/>
            <a:ext cx="6240106" cy="5663089"/>
          </a:xfrm>
          <a:prstGeom prst="rect">
            <a:avLst/>
          </a:prstGeom>
          <a:noFill/>
        </p:spPr>
        <p:txBody>
          <a:bodyPr wrap="square" rtlCol="0">
            <a:spAutoFit/>
          </a:bodyPr>
          <a:lstStyle/>
          <a:p>
            <a:pPr>
              <a:buClr>
                <a:schemeClr val="tx1"/>
              </a:buClr>
              <a:buSzPct val="100000"/>
            </a:pPr>
            <a:r>
              <a:rPr lang="en-US" sz="2400" dirty="0" smtClean="0">
                <a:ea typeface="Calibri Light" charset="0"/>
                <a:cs typeface="Calibri Light" charset="0"/>
              </a:rPr>
              <a:t>House Bill 2084</a:t>
            </a:r>
          </a:p>
          <a:p>
            <a:pPr marL="342900" indent="-342900">
              <a:buClr>
                <a:schemeClr val="tx1"/>
              </a:buClr>
              <a:buSzPct val="100000"/>
              <a:buFont typeface="Arial" charset="0"/>
              <a:buChar char="•"/>
            </a:pPr>
            <a:r>
              <a:rPr lang="en-US" sz="2000" dirty="0" smtClean="0">
                <a:ea typeface="Calibri Light" charset="0"/>
                <a:cs typeface="Calibri Light" charset="0"/>
              </a:rPr>
              <a:t>House Committee on </a:t>
            </a:r>
            <a:r>
              <a:rPr lang="en-US" sz="2000" dirty="0">
                <a:ea typeface="Calibri Light" charset="0"/>
                <a:cs typeface="Calibri Light" charset="0"/>
              </a:rPr>
              <a:t>Energy, Utilities &amp; </a:t>
            </a:r>
            <a:r>
              <a:rPr lang="en-US" sz="2000" dirty="0" smtClean="0">
                <a:ea typeface="Calibri Light" charset="0"/>
                <a:cs typeface="Calibri Light" charset="0"/>
              </a:rPr>
              <a:t>Telecommunications Hearing on 2/5/19</a:t>
            </a:r>
          </a:p>
          <a:p>
            <a:pPr>
              <a:buClr>
                <a:schemeClr val="tx1"/>
              </a:buClr>
              <a:buSzPct val="100000"/>
            </a:pPr>
            <a:endParaRPr lang="en-US" sz="2000" dirty="0">
              <a:ea typeface="Calibri Light" charset="0"/>
              <a:cs typeface="Calibri Light" charset="0"/>
            </a:endParaRPr>
          </a:p>
          <a:p>
            <a:pPr>
              <a:buClr>
                <a:schemeClr val="tx1"/>
              </a:buClr>
              <a:buSzPct val="100000"/>
            </a:pPr>
            <a:r>
              <a:rPr lang="en-US" sz="2000" dirty="0" smtClean="0">
                <a:ea typeface="Calibri Light" charset="0"/>
                <a:cs typeface="Calibri Light" charset="0"/>
              </a:rPr>
              <a:t>What are some of the changes proposed in HB2084?</a:t>
            </a:r>
          </a:p>
          <a:p>
            <a:pPr marL="342900" indent="-342900">
              <a:buClr>
                <a:schemeClr val="tx1"/>
              </a:buClr>
              <a:buSzPct val="100000"/>
              <a:buFont typeface="Arial" charset="0"/>
              <a:buChar char="•"/>
            </a:pPr>
            <a:r>
              <a:rPr lang="en-US" sz="2000" dirty="0" smtClean="0">
                <a:ea typeface="Calibri Light" charset="0"/>
                <a:cs typeface="Calibri Light" charset="0"/>
              </a:rPr>
              <a:t>Increase fee from $.60 to $1.03 monthly to sustain 911 service and fund future enhancements</a:t>
            </a:r>
          </a:p>
          <a:p>
            <a:pPr marL="800100" lvl="1" indent="-342900">
              <a:buClr>
                <a:schemeClr val="tx1"/>
              </a:buClr>
              <a:buSzPct val="100000"/>
              <a:buFont typeface="Arial" charset="0"/>
              <a:buChar char="•"/>
            </a:pPr>
            <a:r>
              <a:rPr lang="en-US" sz="2000" dirty="0" smtClean="0">
                <a:ea typeface="Calibri Light" charset="0"/>
                <a:cs typeface="Calibri Light" charset="0"/>
              </a:rPr>
              <a:t>$.80 to PSAPs</a:t>
            </a:r>
          </a:p>
          <a:p>
            <a:pPr marL="800100" lvl="1" indent="-342900">
              <a:buClr>
                <a:schemeClr val="tx1"/>
              </a:buClr>
              <a:buSzPct val="100000"/>
              <a:buFont typeface="Arial" charset="0"/>
              <a:buChar char="•"/>
            </a:pPr>
            <a:r>
              <a:rPr lang="en-US" sz="2000" dirty="0" smtClean="0">
                <a:ea typeface="Calibri Light" charset="0"/>
                <a:cs typeface="Calibri Light" charset="0"/>
              </a:rPr>
              <a:t>$.23 to deployment and sustainment</a:t>
            </a:r>
          </a:p>
          <a:p>
            <a:pPr marL="342900" lvl="0" indent="-342900">
              <a:buClr>
                <a:schemeClr val="tx1"/>
              </a:buClr>
              <a:buSzPct val="100000"/>
              <a:buFont typeface="Arial" charset="0"/>
              <a:buChar char="•"/>
            </a:pPr>
            <a:r>
              <a:rPr lang="en-US" sz="2000" dirty="0" smtClean="0"/>
              <a:t>Provides </a:t>
            </a:r>
            <a:r>
              <a:rPr lang="en-US" sz="2000" dirty="0"/>
              <a:t>the authority to ensure</a:t>
            </a:r>
            <a:r>
              <a:rPr lang="en-US" sz="2000" b="1" dirty="0"/>
              <a:t> </a:t>
            </a:r>
            <a:r>
              <a:rPr lang="en-US" sz="2000" dirty="0"/>
              <a:t>GIS data </a:t>
            </a:r>
            <a:r>
              <a:rPr lang="en-US" sz="2000" dirty="0" smtClean="0"/>
              <a:t>integrity</a:t>
            </a:r>
            <a:endParaRPr lang="en-US" sz="2000" dirty="0"/>
          </a:p>
          <a:p>
            <a:pPr marL="342900" lvl="0" indent="-342900">
              <a:buClr>
                <a:schemeClr val="tx1"/>
              </a:buClr>
              <a:buSzPct val="100000"/>
              <a:buFont typeface="Arial" charset="0"/>
              <a:buChar char="•"/>
            </a:pPr>
            <a:r>
              <a:rPr lang="en-US" sz="2000" dirty="0" smtClean="0"/>
              <a:t>Ensures continuation of 2011 Kansas 911 Act legislative mission of migrating Kansas to full NG911 capability</a:t>
            </a:r>
          </a:p>
          <a:p>
            <a:pPr marL="342900" lvl="0" indent="-342900">
              <a:buClr>
                <a:schemeClr val="tx1"/>
              </a:buClr>
              <a:buSzPct val="100000"/>
              <a:buFont typeface="Arial" charset="0"/>
              <a:buChar char="•"/>
            </a:pPr>
            <a:r>
              <a:rPr lang="en-US" sz="2000" dirty="0" smtClean="0">
                <a:ea typeface="Calibri Light" charset="0"/>
                <a:cs typeface="Calibri Light" charset="0"/>
              </a:rPr>
              <a:t>Changes a 911 Coordinating Council position appointment to represent Kansas Chapter of the </a:t>
            </a:r>
            <a:r>
              <a:rPr lang="en-US" sz="2000" dirty="0" err="1" smtClean="0">
                <a:ea typeface="Calibri Light" charset="0"/>
                <a:cs typeface="Calibri Light" charset="0"/>
              </a:rPr>
              <a:t>Assoc</a:t>
            </a:r>
            <a:r>
              <a:rPr lang="en-US" sz="2000" dirty="0" smtClean="0">
                <a:ea typeface="Calibri Light" charset="0"/>
                <a:cs typeface="Calibri Light" charset="0"/>
              </a:rPr>
              <a:t> of Public Safety Communications Officials</a:t>
            </a:r>
          </a:p>
          <a:p>
            <a:pPr marL="342900" lvl="0" indent="-342900">
              <a:buClr>
                <a:schemeClr val="tx1"/>
              </a:buClr>
              <a:buSzPct val="100000"/>
              <a:buFont typeface="Arial" charset="0"/>
              <a:buChar char="•"/>
            </a:pPr>
            <a:r>
              <a:rPr lang="en-US" sz="2000" dirty="0" smtClean="0">
                <a:ea typeface="Calibri Light" charset="0"/>
                <a:cs typeface="Calibri Light" charset="0"/>
              </a:rPr>
              <a:t>Add two non-voting members who must represent non-traditional PSAPs</a:t>
            </a:r>
            <a:endParaRPr lang="en-US" sz="2000" dirty="0" smtClean="0">
              <a:ea typeface="Calibri Light" charset="0"/>
              <a:cs typeface="Calibri Light" charset="0"/>
            </a:endParaRPr>
          </a:p>
          <a:p>
            <a:pPr lvl="0"/>
            <a:endParaRPr lang="en-US" dirty="0">
              <a:latin typeface="Calibri Light" charset="0"/>
              <a:ea typeface="Calibri Light" charset="0"/>
              <a:cs typeface="Calibri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870" y="1"/>
            <a:ext cx="741959" cy="609600"/>
          </a:xfrm>
          <a:prstGeom prst="rect">
            <a:avLst/>
          </a:prstGeom>
        </p:spPr>
      </p:pic>
      <p:pic>
        <p:nvPicPr>
          <p:cNvPr id="12" name="Picture 11"/>
          <p:cNvPicPr>
            <a:picLocks noChangeAspect="1"/>
          </p:cNvPicPr>
          <p:nvPr/>
        </p:nvPicPr>
        <p:blipFill>
          <a:blip r:embed="rId3"/>
          <a:stretch>
            <a:fillRect/>
          </a:stretch>
        </p:blipFill>
        <p:spPr>
          <a:xfrm>
            <a:off x="6446326" y="990600"/>
            <a:ext cx="2679567" cy="3575522"/>
          </a:xfrm>
          <a:prstGeom prst="rect">
            <a:avLst/>
          </a:prstGeom>
        </p:spPr>
      </p:pic>
    </p:spTree>
    <p:extLst>
      <p:ext uri="{BB962C8B-B14F-4D97-AF65-F5344CB8AC3E}">
        <p14:creationId xmlns:p14="http://schemas.microsoft.com/office/powerpoint/2010/main" val="45803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10611</TotalTime>
  <Words>1074</Words>
  <Application>Microsoft Macintosh PowerPoint</Application>
  <PresentationFormat>On-screen Show (4:3)</PresentationFormat>
  <Paragraphs>153</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Calibri Light</vt:lpstr>
      <vt:lpstr>Courier New</vt:lpstr>
      <vt:lpstr>Arial</vt:lpstr>
      <vt:lpstr>Office Theme</vt:lpstr>
      <vt:lpstr>NG911 GIS User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GeoMSAG and Geospatial Call Routing Update</vt:lpstr>
      <vt:lpstr>News Items</vt:lpstr>
      <vt:lpstr>Going Geospatial</vt:lpstr>
      <vt:lpstr>Unmatched TNs</vt:lpstr>
      <vt:lpstr>ESB/Polygon Topology</vt:lpstr>
      <vt:lpstr>From afar, so pretty</vt:lpstr>
      <vt:lpstr>But, it has issues</vt:lpstr>
      <vt:lpstr>But wait, there’s more</vt:lpstr>
      <vt:lpstr>After running toolbox…</vt:lpstr>
      <vt:lpstr>In ArcMap</vt:lpstr>
      <vt:lpstr>How it looks</vt:lpstr>
      <vt:lpstr>How to fix</vt:lpstr>
      <vt:lpstr>How to fix the “gap” on the county boundary</vt:lpstr>
      <vt:lpstr>NG911 Toolbox Update</vt:lpstr>
      <vt:lpstr>New Version- Late January 2019</vt:lpstr>
      <vt:lpstr>Other improvements</vt:lpstr>
      <vt:lpstr>Looking Ahead</vt:lpstr>
      <vt:lpstr>PowerPoint Presentation</vt:lpstr>
      <vt:lpstr>NG911 GIS User Group</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NG911 Toolbox Update</dc:title>
  <dc:creator>Kristen Jordan</dc:creator>
  <cp:lastModifiedBy>Microsoft Office User</cp:lastModifiedBy>
  <cp:revision>42</cp:revision>
  <dcterms:created xsi:type="dcterms:W3CDTF">2018-02-20T17:33:11Z</dcterms:created>
  <dcterms:modified xsi:type="dcterms:W3CDTF">2019-02-21T22:30:38Z</dcterms:modified>
</cp:coreProperties>
</file>