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74" r:id="rId4"/>
    <p:sldId id="270" r:id="rId5"/>
    <p:sldId id="273" r:id="rId6"/>
    <p:sldId id="275" r:id="rId7"/>
    <p:sldId id="276" r:id="rId8"/>
    <p:sldId id="277" r:id="rId9"/>
    <p:sldId id="27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56" r:id="rId20"/>
    <p:sldId id="257" r:id="rId21"/>
    <p:sldId id="259" r:id="rId22"/>
    <p:sldId id="260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40"/>
    <p:restoredTop sz="94747"/>
  </p:normalViewPr>
  <p:slideViewPr>
    <p:cSldViewPr>
      <p:cViewPr varScale="1">
        <p:scale>
          <a:sx n="81" d="100"/>
          <a:sy n="81" d="100"/>
        </p:scale>
        <p:origin x="8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71364-2F69-F04B-99C6-89B501EA7DE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9B091-F773-0142-82E1-A28864E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8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4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05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5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4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4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67B78-AFFB-40FA-BA59-5A9907F89B8C}" type="datetimeFigureOut">
              <a:rPr lang="en-US" smtClean="0"/>
              <a:t>10/15/18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F68A-14F4-478E-9044-A4F07A8ED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7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cg.is/14CGnr" TargetMode="Externa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/>
          </a:bodyPr>
          <a:lstStyle/>
          <a:p>
            <a:r>
              <a:rPr lang="en-US" dirty="0" smtClean="0"/>
              <a:t>2018 </a:t>
            </a:r>
            <a:r>
              <a:rPr lang="en-US" dirty="0" smtClean="0"/>
              <a:t>Q4 </a:t>
            </a:r>
            <a:r>
              <a:rPr lang="en-US" dirty="0" smtClean="0"/>
              <a:t>Meeting</a:t>
            </a:r>
            <a:endParaRPr lang="en-US" dirty="0"/>
          </a:p>
          <a:p>
            <a:r>
              <a:rPr lang="en-US" dirty="0" smtClean="0"/>
              <a:t>October 19,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Kansas Association of Mappers (KAM) Annual Conference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3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7945"/>
            <a:ext cx="1371600" cy="7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ESB/Polygon Topology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 gaps, overlaps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afar, so pretty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9" t="14562" r="31554" b="6729"/>
          <a:stretch/>
        </p:blipFill>
        <p:spPr bwMode="auto">
          <a:xfrm>
            <a:off x="1314450" y="1143000"/>
            <a:ext cx="6515100" cy="557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2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it has issues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t="14194" r="24293" b="9678"/>
          <a:stretch/>
        </p:blipFill>
        <p:spPr bwMode="auto">
          <a:xfrm>
            <a:off x="835025" y="1358622"/>
            <a:ext cx="7473950" cy="517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wait, there’s more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9" t="14747" r="24670" b="6913"/>
          <a:stretch/>
        </p:blipFill>
        <p:spPr bwMode="auto">
          <a:xfrm>
            <a:off x="965200" y="1375924"/>
            <a:ext cx="7213601" cy="522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3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 in making the presentation, Kristen discovered multiple major code errors</a:t>
            </a:r>
          </a:p>
          <a:p>
            <a:r>
              <a:rPr lang="en-US" dirty="0" smtClean="0"/>
              <a:t>And they are fixed now</a:t>
            </a:r>
          </a:p>
          <a:p>
            <a:r>
              <a:rPr lang="en-US" dirty="0" smtClean="0"/>
              <a:t>No one probably ever got topology errors with the toolbox</a:t>
            </a:r>
          </a:p>
          <a:p>
            <a:r>
              <a:rPr lang="en-US" dirty="0" smtClean="0"/>
              <a:t>Sorry for the false positives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running toolbox…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20553" r="22612" b="66928"/>
          <a:stretch/>
        </p:blipFill>
        <p:spPr bwMode="auto">
          <a:xfrm>
            <a:off x="613955" y="1676400"/>
            <a:ext cx="7916091" cy="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9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ArcMap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in Topology &amp; ESB layer(s)</a:t>
            </a:r>
          </a:p>
          <a:p>
            <a:r>
              <a:rPr lang="en-US" dirty="0" smtClean="0"/>
              <a:t>Activate Topology toolbar</a:t>
            </a:r>
          </a:p>
          <a:p>
            <a:r>
              <a:rPr lang="en-US" dirty="0" smtClean="0"/>
              <a:t>Start an edit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How it looks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r="23519" b="10045"/>
          <a:stretch/>
        </p:blipFill>
        <p:spPr bwMode="auto">
          <a:xfrm>
            <a:off x="228600" y="1046892"/>
            <a:ext cx="8641079" cy="5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vertices match up EXACTLY between features</a:t>
            </a:r>
          </a:p>
          <a:p>
            <a:r>
              <a:rPr lang="en-US" dirty="0" smtClean="0"/>
              <a:t>You can always run topology in ArcMap again and again</a:t>
            </a:r>
          </a:p>
          <a:p>
            <a:r>
              <a:rPr lang="en-US" dirty="0" smtClean="0"/>
              <a:t>Beware validating full extent vs current extent</a:t>
            </a:r>
          </a:p>
          <a:p>
            <a:r>
              <a:rPr lang="en-US" dirty="0" smtClean="0"/>
              <a:t>Error inspector </a:t>
            </a:r>
            <a:r>
              <a:rPr lang="en-US" smtClean="0"/>
              <a:t>is helpful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NG911 Toolbox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 Jordan Koenig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029200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GeoMSAG</a:t>
            </a:r>
            <a:r>
              <a:rPr lang="en-US" dirty="0">
                <a:solidFill>
                  <a:schemeClr val="tx1"/>
                </a:solidFill>
              </a:rPr>
              <a:t> and Geospatial Call Routing </a:t>
            </a:r>
            <a:r>
              <a:rPr lang="en-US" dirty="0" smtClean="0">
                <a:solidFill>
                  <a:schemeClr val="tx1"/>
                </a:solidFill>
              </a:rPr>
              <a:t>Update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Toolbox </a:t>
            </a:r>
            <a:r>
              <a:rPr lang="en-US" dirty="0" smtClean="0">
                <a:solidFill>
                  <a:schemeClr val="tx1"/>
                </a:solidFill>
              </a:rPr>
              <a:t>Update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1601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Agenda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Version- Monday (10/15/18)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Polygon topology check in validation, actually works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parcel import</a:t>
            </a:r>
          </a:p>
          <a:p>
            <a:r>
              <a:rPr lang="en-US" dirty="0" smtClean="0"/>
              <a:t>Fixed road lock error</a:t>
            </a:r>
          </a:p>
          <a:p>
            <a:r>
              <a:rPr lang="en-US" dirty="0" smtClean="0"/>
              <a:t>Fixed TN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on…</a:t>
            </a:r>
          </a:p>
          <a:p>
            <a:pPr lvl="1"/>
            <a:r>
              <a:rPr lang="en-US" dirty="0" smtClean="0"/>
              <a:t>West’s data testing</a:t>
            </a:r>
          </a:p>
          <a:p>
            <a:pPr lvl="1"/>
            <a:r>
              <a:rPr lang="en-US" dirty="0" smtClean="0"/>
              <a:t>Bug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3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001000" cy="5638800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chemeClr val="tx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88 PSAP’s now live on the 911 Council’s hosted system…using current &amp; authoritative data</a:t>
            </a:r>
          </a:p>
          <a:p>
            <a:pPr algn="l">
              <a:buClr>
                <a:schemeClr val="tx1"/>
              </a:buClr>
              <a:buSzPct val="100000"/>
            </a:pPr>
            <a:endParaRPr lang="en-US" sz="2800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algn="l">
              <a:buClr>
                <a:schemeClr val="tx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41 PSAPs cut over to AT&amp;T’s nationwide Emergency Services IP Network (</a:t>
            </a:r>
            <a:r>
              <a:rPr lang="en-US" sz="2800" dirty="0" err="1">
                <a:solidFill>
                  <a:schemeClr val="tx1"/>
                </a:solidFill>
                <a:ea typeface="Calibri Light" charset="0"/>
                <a:cs typeface="Calibri Light" charset="0"/>
              </a:rPr>
              <a:t>ESInet</a:t>
            </a:r>
            <a:r>
              <a:rPr lang="en-US" sz="28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)</a:t>
            </a:r>
          </a:p>
          <a:p>
            <a:pPr algn="l"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algn="l">
              <a:buClr>
                <a:schemeClr val="tx1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47 PSAPs now operating off a </a:t>
            </a:r>
            <a:r>
              <a:rPr lang="en-US" sz="2800" dirty="0" err="1">
                <a:solidFill>
                  <a:schemeClr val="tx1"/>
                </a:solidFill>
                <a:ea typeface="Calibri Light" charset="0"/>
                <a:cs typeface="Calibri Light" charset="0"/>
              </a:rPr>
              <a:t>geoMSAG</a:t>
            </a:r>
            <a:endParaRPr lang="en-US" sz="2800" dirty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algn="l"/>
            <a:endParaRPr lang="en-US" sz="3100" dirty="0" smtClean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lvl="0" algn="l"/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Full </a:t>
            </a:r>
            <a:r>
              <a:rPr lang="en-US" sz="31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i3 Geospatial Call Routing will be available </a:t>
            </a:r>
            <a:r>
              <a:rPr lang="en-US" sz="31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after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PSAP </a:t>
            </a:r>
            <a:r>
              <a:rPr lang="en-US" sz="27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has transitioned to a </a:t>
            </a:r>
            <a:r>
              <a:rPr lang="en-US" sz="2700" dirty="0" err="1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geoMSAG</a:t>
            </a:r>
            <a:endParaRPr lang="en-US" sz="2700" dirty="0" smtClean="0">
              <a:solidFill>
                <a:schemeClr val="tx1"/>
              </a:solidFill>
              <a:ea typeface="Calibri Light" charset="0"/>
              <a:cs typeface="Calibri Light" charset="0"/>
            </a:endParaRPr>
          </a:p>
          <a:p>
            <a:pPr marL="971550" lvl="1" indent="-514350" algn="l">
              <a:buFont typeface="+mj-lt"/>
              <a:buAutoNum type="arabicPeriod"/>
            </a:pPr>
            <a:r>
              <a:rPr lang="en-US" sz="27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PSAP ESB topology is clean (no gaps or overlaps)</a:t>
            </a:r>
          </a:p>
          <a:p>
            <a:pPr marL="971550" lvl="1" indent="-514350" algn="l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R</a:t>
            </a:r>
            <a:r>
              <a:rPr lang="en-US" sz="2700" dirty="0" smtClean="0">
                <a:solidFill>
                  <a:schemeClr val="tx1"/>
                </a:solidFill>
                <a:ea typeface="Calibri Light" charset="0"/>
                <a:cs typeface="Calibri Light" charset="0"/>
              </a:rPr>
              <a:t>equired </a:t>
            </a:r>
            <a:r>
              <a:rPr lang="en-US" sz="2700" dirty="0">
                <a:solidFill>
                  <a:schemeClr val="tx1"/>
                </a:solidFill>
                <a:ea typeface="Calibri Light" charset="0"/>
                <a:cs typeface="Calibri Light" charset="0"/>
              </a:rPr>
              <a:t>call handling software upgrade (currently being tested by ATT labs) has been released and installed</a:t>
            </a: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0"/>
            <a:ext cx="4386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Project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V="1">
            <a:off x="1548765" y="3330697"/>
            <a:ext cx="1817295" cy="9541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7" name="Straight Arrow Connector 1996"/>
          <p:cNvCxnSpPr/>
          <p:nvPr/>
        </p:nvCxnSpPr>
        <p:spPr>
          <a:xfrm flipV="1">
            <a:off x="4876800" y="2049770"/>
            <a:ext cx="1480359" cy="12008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ata 5"/>
          <p:cNvSpPr/>
          <p:nvPr/>
        </p:nvSpPr>
        <p:spPr>
          <a:xfrm>
            <a:off x="617958" y="1950409"/>
            <a:ext cx="1085850" cy="685800"/>
          </a:xfrm>
          <a:prstGeom prst="flowChartInputOutp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PSAP A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lowchart: Data 6"/>
          <p:cNvSpPr/>
          <p:nvPr/>
        </p:nvSpPr>
        <p:spPr>
          <a:xfrm>
            <a:off x="575234" y="2971800"/>
            <a:ext cx="1085850" cy="685800"/>
          </a:xfrm>
          <a:prstGeom prst="flowChartInputOutp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PSAP 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B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48765" y="2376571"/>
            <a:ext cx="1817295" cy="941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48765" y="3330697"/>
            <a:ext cx="184755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76800" y="3248819"/>
            <a:ext cx="1510622" cy="1088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64692" y="3056044"/>
            <a:ext cx="125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i="1" dirty="0">
                <a:solidFill>
                  <a:prstClr val="black"/>
                </a:solidFill>
                <a:latin typeface="Calibri"/>
              </a:rPr>
              <a:t>Quarterly updated data</a:t>
            </a:r>
            <a:endParaRPr lang="en-US" sz="14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204672"/>
            <a:ext cx="6238974" cy="53037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Kansas NG911 GIS Data </a:t>
            </a:r>
            <a:r>
              <a:rPr lang="en-US" sz="2400" dirty="0" smtClean="0"/>
              <a:t>submission &amp; post processing</a:t>
            </a:r>
            <a:endParaRPr lang="en-US" sz="2400" dirty="0"/>
          </a:p>
        </p:txBody>
      </p:sp>
      <p:sp>
        <p:nvSpPr>
          <p:cNvPr id="23" name="Flowchart: Magnetic Disk 11"/>
          <p:cNvSpPr/>
          <p:nvPr/>
        </p:nvSpPr>
        <p:spPr>
          <a:xfrm>
            <a:off x="6379805" y="1493524"/>
            <a:ext cx="1952295" cy="1242258"/>
          </a:xfrm>
          <a:prstGeom prst="flowChartMagneticDisk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PSAP</a:t>
            </a:r>
          </a:p>
          <a:p>
            <a:pPr algn="ctr" defTabSz="6858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Vesta 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Locate</a:t>
            </a:r>
          </a:p>
        </p:txBody>
      </p:sp>
      <p:sp>
        <p:nvSpPr>
          <p:cNvPr id="27" name="Flowchart: Magnetic Disk 10"/>
          <p:cNvSpPr/>
          <p:nvPr/>
        </p:nvSpPr>
        <p:spPr>
          <a:xfrm>
            <a:off x="6414967" y="4105400"/>
            <a:ext cx="1952295" cy="1242258"/>
          </a:xfrm>
          <a:prstGeom prst="flowChartMagneticDisk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Master Repository</a:t>
            </a:r>
          </a:p>
        </p:txBody>
      </p:sp>
      <p:sp>
        <p:nvSpPr>
          <p:cNvPr id="30" name="Flowchart: Magnetic Disk 10"/>
          <p:cNvSpPr/>
          <p:nvPr/>
        </p:nvSpPr>
        <p:spPr>
          <a:xfrm>
            <a:off x="6400800" y="2793226"/>
            <a:ext cx="1952295" cy="1242258"/>
          </a:xfrm>
          <a:prstGeom prst="flowChartMagneticDisk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EGDMS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876800" y="3220206"/>
            <a:ext cx="1503005" cy="28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TextBox 725"/>
          <p:cNvSpPr txBox="1"/>
          <p:nvPr/>
        </p:nvSpPr>
        <p:spPr>
          <a:xfrm rot="16200000">
            <a:off x="3452828" y="3206232"/>
            <a:ext cx="449580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Automated data validation and aggregation</a:t>
            </a:r>
          </a:p>
        </p:txBody>
      </p:sp>
      <p:sp>
        <p:nvSpPr>
          <p:cNvPr id="28" name="Flowchart: Process 8"/>
          <p:cNvSpPr/>
          <p:nvPr/>
        </p:nvSpPr>
        <p:spPr>
          <a:xfrm>
            <a:off x="3396323" y="1823186"/>
            <a:ext cx="1473788" cy="3305272"/>
          </a:xfrm>
          <a:prstGeom prst="flowChartProcess">
            <a:avLst/>
          </a:prstGeom>
          <a:noFill/>
          <a:ln w="190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Kansas</a:t>
            </a:r>
          </a:p>
          <a:p>
            <a:pPr algn="ctr" defTabSz="685800"/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NG911 </a:t>
            </a:r>
            <a:r>
              <a:rPr lang="en-US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Portal</a:t>
            </a:r>
          </a:p>
        </p:txBody>
      </p:sp>
      <p:sp>
        <p:nvSpPr>
          <p:cNvPr id="7" name="Flowchart: Data 7"/>
          <p:cNvSpPr/>
          <p:nvPr/>
        </p:nvSpPr>
        <p:spPr>
          <a:xfrm>
            <a:off x="533400" y="3977269"/>
            <a:ext cx="1085850" cy="685800"/>
          </a:xfrm>
          <a:prstGeom prst="flowChartInputOutp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PSAP </a:t>
            </a:r>
            <a:r>
              <a:rPr lang="en-US" sz="1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044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85800"/>
            <a:ext cx="8714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QA/QC underway:</a:t>
            </a: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Surdex’s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SurCheck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QA/QC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imagery review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tool</a:t>
            </a:r>
            <a:endParaRPr lang="en-US" sz="2400" dirty="0" smtClean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We need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your help with the imagery QA!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400" u="sng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Ask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Kristen how to sign up</a:t>
            </a:r>
            <a:endParaRPr lang="en-US" sz="2400" dirty="0" smtClean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1200150" lvl="2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Training: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SurCheck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training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video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Surdex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 PDF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training 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guide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 smtClean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  <a:hlinkClick r:id="rId2"/>
              </a:rPr>
              <a:t>http</a:t>
            </a: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  <a:hlinkClick r:id="rId2"/>
              </a:rPr>
              <a:t>://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  <a:hlinkClick r:id="rId2"/>
              </a:rPr>
              <a:t>arcg.is/14CGnr</a:t>
            </a:r>
            <a:endParaRPr lang="en-US" sz="2400" dirty="0" smtClean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6220" y="39469"/>
            <a:ext cx="4582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3366"/>
                </a:solidFill>
                <a:latin typeface="+mj-lt"/>
              </a:rPr>
              <a:t>NG911 Imagery Update</a:t>
            </a:r>
            <a:endParaRPr lang="en-US" sz="3600" dirty="0">
              <a:solidFill>
                <a:srgbClr val="003366"/>
              </a:solidFill>
              <a:latin typeface="+mj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06220" y="649069"/>
            <a:ext cx="8763000" cy="0"/>
          </a:xfrm>
          <a:prstGeom prst="line">
            <a:avLst/>
          </a:prstGeom>
          <a:noFill/>
          <a:ln w="57150" cap="rnd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 w="38100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185" y="685800"/>
            <a:ext cx="8714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When can I get the imagery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???</a:t>
            </a: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Complete QA/QC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ea typeface="Calibri Light" charset="0"/>
                <a:cs typeface="Calibri Light" charset="0"/>
              </a:rPr>
              <a:t>orrections </a:t>
            </a: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and processing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Available in </a:t>
            </a:r>
            <a:r>
              <a:rPr lang="en-US" sz="2400" dirty="0" err="1">
                <a:solidFill>
                  <a:srgbClr val="000000"/>
                </a:solidFill>
                <a:ea typeface="Calibri Light" charset="0"/>
                <a:cs typeface="Calibri Light" charset="0"/>
              </a:rPr>
              <a:t>MrSID</a:t>
            </a: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 Gen 4 format, 24K quad tiles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Request on DASC website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Calibri Light" charset="0"/>
                <a:cs typeface="Calibri Light" charset="0"/>
              </a:rPr>
              <a:t>Licensed imagery</a:t>
            </a:r>
          </a:p>
          <a:p>
            <a:pPr marL="742950" lvl="1" indent="-285750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ea typeface="Calibri Light" charset="0"/>
              <a:cs typeface="Calibri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GeoMSAG</a:t>
            </a:r>
            <a:r>
              <a:rPr lang="en-US" dirty="0" smtClean="0"/>
              <a:t> and Geospatial Call Routing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0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7545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900"/>
              </a:spcAft>
            </a:pPr>
            <a:r>
              <a:rPr lang="en-US" sz="4200" dirty="0" err="1"/>
              <a:t>G</a:t>
            </a:r>
            <a:r>
              <a:rPr lang="en-US" sz="4200" dirty="0" err="1" smtClean="0"/>
              <a:t>eoMSAGs</a:t>
            </a:r>
            <a:r>
              <a:rPr lang="en-US" sz="4200" dirty="0" smtClean="0"/>
              <a:t> c</a:t>
            </a:r>
            <a:r>
              <a:rPr lang="en-US" sz="4200" dirty="0" smtClean="0"/>
              <a:t>onversions this week:</a:t>
            </a:r>
          </a:p>
          <a:p>
            <a:pPr lvl="1">
              <a:spcAft>
                <a:spcPts val="900"/>
              </a:spcAft>
            </a:pPr>
            <a:r>
              <a:rPr lang="en-US" sz="3300" dirty="0" smtClean="0"/>
              <a:t>Allen</a:t>
            </a:r>
            <a:r>
              <a:rPr lang="en-US" sz="3300" dirty="0"/>
              <a:t>, Bourbon, Labette, and Coffeyville </a:t>
            </a:r>
            <a:endParaRPr lang="en-US" sz="3300" dirty="0" smtClean="0"/>
          </a:p>
          <a:p>
            <a:pPr>
              <a:spcAft>
                <a:spcPts val="900"/>
              </a:spcAft>
            </a:pPr>
            <a:r>
              <a:rPr lang="en-US" sz="4200" dirty="0" smtClean="0"/>
              <a:t>GIS </a:t>
            </a:r>
            <a:r>
              <a:rPr lang="en-US" sz="4200" dirty="0" smtClean="0"/>
              <a:t>Director </a:t>
            </a:r>
            <a:r>
              <a:rPr lang="en-US" sz="4200" dirty="0" smtClean="0"/>
              <a:t>training</a:t>
            </a:r>
          </a:p>
          <a:p>
            <a:pPr>
              <a:spcAft>
                <a:spcPts val="900"/>
              </a:spcAft>
            </a:pPr>
            <a:r>
              <a:rPr lang="en-US" sz="4200" i="1" dirty="0" smtClean="0"/>
              <a:t>Duplicate </a:t>
            </a:r>
            <a:r>
              <a:rPr lang="en-US" sz="4200" i="1" dirty="0" smtClean="0"/>
              <a:t>address point test has changed to match West, so it only includes address and MSAG Community. 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70" y="1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expect from the </a:t>
            </a:r>
            <a:r>
              <a:rPr lang="en-US" dirty="0" err="1" smtClean="0"/>
              <a:t>geoMSAG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Possible questions about ESNs to help organize the move to the </a:t>
            </a:r>
            <a:r>
              <a:rPr lang="en-US" dirty="0" err="1" smtClean="0"/>
              <a:t>ESINet</a:t>
            </a:r>
            <a:endParaRPr lang="en-US" dirty="0" smtClean="0"/>
          </a:p>
          <a:p>
            <a:r>
              <a:rPr lang="en-US" dirty="0" smtClean="0"/>
              <a:t>PSAP review of the responders for ALI </a:t>
            </a:r>
            <a:r>
              <a:rPr lang="en-US" dirty="0" smtClean="0"/>
              <a:t>display</a:t>
            </a:r>
          </a:p>
          <a:p>
            <a:pPr lvl="1"/>
            <a:r>
              <a:rPr lang="en-US" dirty="0" smtClean="0"/>
              <a:t>NG911 Portal ESN/Responder review map</a:t>
            </a:r>
            <a:endParaRPr lang="en-US" dirty="0" smtClean="0"/>
          </a:p>
          <a:p>
            <a:r>
              <a:rPr lang="en-US" dirty="0"/>
              <a:t>Notification </a:t>
            </a:r>
            <a:r>
              <a:rPr lang="en-US" dirty="0" smtClean="0"/>
              <a:t>one week ahead that </a:t>
            </a:r>
            <a:r>
              <a:rPr lang="en-US" dirty="0"/>
              <a:t>your GIS data is about to be </a:t>
            </a:r>
            <a:r>
              <a:rPr lang="en-US" dirty="0" smtClean="0"/>
              <a:t>pulled so you can submit any last minute edits</a:t>
            </a:r>
          </a:p>
          <a:p>
            <a:r>
              <a:rPr lang="en-US" dirty="0" smtClean="0"/>
              <a:t>After the conversion, you’ll get the errored TNs.  They will no longer be visible to you anywhere but that error list.</a:t>
            </a:r>
          </a:p>
          <a:p>
            <a:r>
              <a:rPr lang="en-US" dirty="0" smtClean="0"/>
              <a:t>All edits after the switch must be made through GIS data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76200"/>
            <a:ext cx="74195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515</Words>
  <Application>Microsoft Macintosh PowerPoint</Application>
  <PresentationFormat>On-screen Show (4:3)</PresentationFormat>
  <Paragraphs>106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GeoMSAG and Geospatial Call Routing Update</vt:lpstr>
      <vt:lpstr>News Items</vt:lpstr>
      <vt:lpstr>What to expect from the geoMSAG process</vt:lpstr>
      <vt:lpstr>ESB/Polygon Topology</vt:lpstr>
      <vt:lpstr>From afar, so pretty</vt:lpstr>
      <vt:lpstr>But, it has issues</vt:lpstr>
      <vt:lpstr>But wait, there’s more</vt:lpstr>
      <vt:lpstr>Pause</vt:lpstr>
      <vt:lpstr>After running toolbox…</vt:lpstr>
      <vt:lpstr>In ArcMap</vt:lpstr>
      <vt:lpstr>How it looks</vt:lpstr>
      <vt:lpstr>How to fix</vt:lpstr>
      <vt:lpstr>NG911 Toolbox Update</vt:lpstr>
      <vt:lpstr>New Version- Monday (10/15/18)</vt:lpstr>
      <vt:lpstr>Other improvements</vt:lpstr>
      <vt:lpstr>Looking Ahead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NG911 Toolbox Update</dc:title>
  <dc:creator>Kristen Jordan</dc:creator>
  <cp:lastModifiedBy>Microsoft Office User</cp:lastModifiedBy>
  <cp:revision>17</cp:revision>
  <dcterms:created xsi:type="dcterms:W3CDTF">2018-02-20T17:33:11Z</dcterms:created>
  <dcterms:modified xsi:type="dcterms:W3CDTF">2018-10-19T19:45:07Z</dcterms:modified>
</cp:coreProperties>
</file>