
<file path=[Content_Types].xml><?xml version="1.0" encoding="utf-8"?>
<Types xmlns="http://schemas.openxmlformats.org/package/2006/content-types">
  <Default Extension="png" ContentType="image/png"/>
  <Default Extension="tmp" ContentType="image/png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removePersonalInfoOnSave="1" strictFirstAndLastChars="0" saveSubsetFonts="1">
  <p:sldMasterIdLst>
    <p:sldMasterId id="2147483655" r:id="rId5"/>
  </p:sldMasterIdLst>
  <p:notesMasterIdLst>
    <p:notesMasterId r:id="rId16"/>
  </p:notesMasterIdLst>
  <p:handoutMasterIdLst>
    <p:handoutMasterId r:id="rId17"/>
  </p:handoutMasterIdLst>
  <p:sldIdLst>
    <p:sldId id="478" r:id="rId6"/>
    <p:sldId id="479" r:id="rId7"/>
    <p:sldId id="528" r:id="rId8"/>
    <p:sldId id="549" r:id="rId9"/>
    <p:sldId id="511" r:id="rId10"/>
    <p:sldId id="544" r:id="rId11"/>
    <p:sldId id="550" r:id="rId12"/>
    <p:sldId id="497" r:id="rId13"/>
    <p:sldId id="527" r:id="rId14"/>
    <p:sldId id="523" r:id="rId15"/>
  </p:sldIdLst>
  <p:sldSz cx="9902825" cy="6858000"/>
  <p:notesSz cx="6934200" cy="9220200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19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Author" initials="A" lastIdx="55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16666"/>
    <a:srgbClr val="3399FF"/>
    <a:srgbClr val="CC99FF"/>
    <a:srgbClr val="FF7C80"/>
    <a:srgbClr val="FFCCCC"/>
    <a:srgbClr val="FF9966"/>
    <a:srgbClr val="66CCFF"/>
    <a:srgbClr val="CCECFF"/>
    <a:srgbClr val="FF5050"/>
    <a:srgbClr val="0099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582" autoAdjust="0"/>
    <p:restoredTop sz="92598" autoAdjust="0"/>
  </p:normalViewPr>
  <p:slideViewPr>
    <p:cSldViewPr>
      <p:cViewPr varScale="1">
        <p:scale>
          <a:sx n="67" d="100"/>
          <a:sy n="67" d="100"/>
        </p:scale>
        <p:origin x="1236" y="72"/>
      </p:cViewPr>
      <p:guideLst>
        <p:guide orient="horz" pos="2160"/>
        <p:guide pos="3119"/>
      </p:guideLst>
    </p:cSldViewPr>
  </p:slideViewPr>
  <p:outlineViewPr>
    <p:cViewPr>
      <p:scale>
        <a:sx n="33" d="100"/>
        <a:sy n="33" d="100"/>
      </p:scale>
      <p:origin x="0" y="1926"/>
    </p:cViewPr>
  </p:outlineViewPr>
  <p:notesTextViewPr>
    <p:cViewPr>
      <p:scale>
        <a:sx n="125" d="100"/>
        <a:sy n="125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10" Type="http://schemas.openxmlformats.org/officeDocument/2006/relationships/slide" Target="slides/slide5.xml"/><Relationship Id="rId19" Type="http://schemas.openxmlformats.org/officeDocument/2006/relationships/presProps" Target="presProps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6515049" y="9025474"/>
            <a:ext cx="374864" cy="1567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</a:bodyPr>
          <a:lstStyle>
            <a:lvl1pPr algn="r" defTabSz="911225">
              <a:defRPr sz="800"/>
            </a:lvl1pPr>
          </a:lstStyle>
          <a:p>
            <a:pPr>
              <a:defRPr/>
            </a:pPr>
            <a:fld id="{5317711A-5FCC-49CD-97F0-35595BC05F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558783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05795" y="4382129"/>
            <a:ext cx="5673579" cy="454835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1406" tIns="44901" rIns="91406" bIns="4490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</p:txBody>
      </p:sp>
      <p:sp>
        <p:nvSpPr>
          <p:cNvPr id="13315" name="Rectangle 3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604838" y="212725"/>
            <a:ext cx="5676900" cy="39306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2" name="Rectangle 4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6660565" y="9042888"/>
            <a:ext cx="229347" cy="13931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</a:bodyPr>
          <a:lstStyle>
            <a:lvl1pPr algn="r" defTabSz="911225">
              <a:defRPr sz="800"/>
            </a:lvl1pPr>
          </a:lstStyle>
          <a:p>
            <a:pPr>
              <a:defRPr/>
            </a:pPr>
            <a:fld id="{5272BC93-D18C-4571-AC29-7F61276D3D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22470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177800" indent="-177800" algn="l" rtl="0" eaLnBrk="0" fontAlgn="base" hangingPunct="0">
      <a:spcBef>
        <a:spcPct val="100000"/>
      </a:spcBef>
      <a:spcAft>
        <a:spcPct val="0"/>
      </a:spcAft>
      <a:buFont typeface="Webdings" pitchFamily="18" charset="2"/>
      <a:buChar char="4"/>
      <a:defRPr sz="1000" kern="1200">
        <a:solidFill>
          <a:schemeClr val="tx1"/>
        </a:solidFill>
        <a:latin typeface="Arial" charset="0"/>
        <a:ea typeface="+mn-ea"/>
        <a:cs typeface="+mn-cs"/>
      </a:defRPr>
    </a:lvl1pPr>
    <a:lvl2pPr marL="342900" indent="-163513" algn="l" rtl="0" eaLnBrk="0" fontAlgn="base" hangingPunct="0">
      <a:lnSpc>
        <a:spcPct val="85000"/>
      </a:lnSpc>
      <a:spcBef>
        <a:spcPct val="45000"/>
      </a:spcBef>
      <a:spcAft>
        <a:spcPct val="0"/>
      </a:spcAft>
      <a:buChar char="–"/>
      <a:defRPr sz="1000" kern="1200">
        <a:solidFill>
          <a:schemeClr val="tx1"/>
        </a:solidFill>
        <a:latin typeface="Arial" charset="0"/>
        <a:ea typeface="+mn-ea"/>
        <a:cs typeface="+mn-cs"/>
      </a:defRPr>
    </a:lvl2pPr>
    <a:lvl3pPr marL="1143000" indent="-228600" algn="l" rtl="0" eaLnBrk="0" fontAlgn="base" hangingPunct="0">
      <a:lnSpc>
        <a:spcPct val="85000"/>
      </a:lnSpc>
      <a:spcBef>
        <a:spcPct val="45000"/>
      </a:spcBef>
      <a:spcAft>
        <a:spcPct val="0"/>
      </a:spcAft>
      <a:buFont typeface="Webdings" pitchFamily="18" charset="2"/>
      <a:defRPr sz="1000" kern="1200">
        <a:solidFill>
          <a:schemeClr val="tx1"/>
        </a:solidFill>
        <a:latin typeface="Arial" charset="0"/>
        <a:ea typeface="+mn-ea"/>
        <a:cs typeface="+mn-cs"/>
      </a:defRPr>
    </a:lvl3pPr>
    <a:lvl4pPr marL="1600200" indent="-228600" algn="l" rtl="0" eaLnBrk="0" fontAlgn="base" hangingPunct="0">
      <a:lnSpc>
        <a:spcPct val="85000"/>
      </a:lnSpc>
      <a:spcBef>
        <a:spcPct val="4500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+mn-cs"/>
      </a:defRPr>
    </a:lvl4pPr>
    <a:lvl5pPr marL="20574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Book Antiqua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1225"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11225"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11225"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11225"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11225"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911225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911225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911225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911225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fld id="{A49C34BE-D976-4C0C-B57A-94A5C2037135}" type="slidenum">
              <a:rPr lang="en-US" sz="800" smtClean="0"/>
              <a:pPr/>
              <a:t>0</a:t>
            </a:fld>
            <a:endParaRPr lang="en-US" sz="800" dirty="0"/>
          </a:p>
        </p:txBody>
      </p:sp>
      <p:sp>
        <p:nvSpPr>
          <p:cNvPr id="14339" name="Rectangle 2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dirty="0"/>
          </a:p>
        </p:txBody>
      </p:sp>
      <p:sp>
        <p:nvSpPr>
          <p:cNvPr id="1434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1" name="Text Box 4"/>
          <p:cNvSpPr txBox="1">
            <a:spLocks noChangeArrowheads="1"/>
          </p:cNvSpPr>
          <p:nvPr/>
        </p:nvSpPr>
        <p:spPr bwMode="auto">
          <a:xfrm>
            <a:off x="607375" y="4628570"/>
            <a:ext cx="561822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Clr>
                <a:schemeClr val="tx1"/>
              </a:buClr>
            </a:pPr>
            <a:r>
              <a:rPr lang="en-US" sz="1400" b="1" dirty="0"/>
              <a:t>Booz Allen Hamilton Standard Colors</a:t>
            </a:r>
            <a:endParaRPr lang="en-US" sz="1400" dirty="0"/>
          </a:p>
          <a:p>
            <a:pPr>
              <a:buClr>
                <a:schemeClr val="tx1"/>
              </a:buClr>
            </a:pPr>
            <a:r>
              <a:rPr lang="en-US" sz="1400" dirty="0"/>
              <a:t>Colors should be used in the color pairs whenever possible. Do not mix and match colors, use pairs together as shown.</a:t>
            </a:r>
          </a:p>
          <a:p>
            <a:pPr>
              <a:buClr>
                <a:schemeClr val="tx1"/>
              </a:buClr>
            </a:pPr>
            <a:r>
              <a:rPr lang="en-US" sz="1400" dirty="0"/>
              <a:t>Black, White and Gray can be used with any of the other colors.</a:t>
            </a:r>
          </a:p>
        </p:txBody>
      </p:sp>
      <p:sp>
        <p:nvSpPr>
          <p:cNvPr id="14342" name="Rectangle 5"/>
          <p:cNvSpPr>
            <a:spLocks noChangeArrowheads="1"/>
          </p:cNvSpPr>
          <p:nvPr/>
        </p:nvSpPr>
        <p:spPr bwMode="auto">
          <a:xfrm>
            <a:off x="683298" y="6622270"/>
            <a:ext cx="686460" cy="688665"/>
          </a:xfrm>
          <a:prstGeom prst="rect">
            <a:avLst/>
          </a:prstGeom>
          <a:solidFill>
            <a:srgbClr val="360157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4343" name="Rectangle 6"/>
          <p:cNvSpPr>
            <a:spLocks noChangeArrowheads="1"/>
          </p:cNvSpPr>
          <p:nvPr/>
        </p:nvSpPr>
        <p:spPr bwMode="auto">
          <a:xfrm>
            <a:off x="1031273" y="7114626"/>
            <a:ext cx="686460" cy="687082"/>
          </a:xfrm>
          <a:prstGeom prst="rect">
            <a:avLst/>
          </a:prstGeom>
          <a:solidFill>
            <a:srgbClr val="F2050E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4344" name="Rectangle 7"/>
          <p:cNvSpPr>
            <a:spLocks noChangeArrowheads="1"/>
          </p:cNvSpPr>
          <p:nvPr/>
        </p:nvSpPr>
        <p:spPr bwMode="auto">
          <a:xfrm>
            <a:off x="1883814" y="6622270"/>
            <a:ext cx="686460" cy="688665"/>
          </a:xfrm>
          <a:prstGeom prst="rect">
            <a:avLst/>
          </a:prstGeom>
          <a:solidFill>
            <a:srgbClr val="0F4318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4345" name="Rectangle 8"/>
          <p:cNvSpPr>
            <a:spLocks noChangeArrowheads="1"/>
          </p:cNvSpPr>
          <p:nvPr/>
        </p:nvSpPr>
        <p:spPr bwMode="auto">
          <a:xfrm>
            <a:off x="2241279" y="7114626"/>
            <a:ext cx="686460" cy="687082"/>
          </a:xfrm>
          <a:prstGeom prst="rect">
            <a:avLst/>
          </a:prstGeom>
          <a:solidFill>
            <a:srgbClr val="E8F404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4346" name="Rectangle 9"/>
          <p:cNvSpPr>
            <a:spLocks noChangeArrowheads="1"/>
          </p:cNvSpPr>
          <p:nvPr/>
        </p:nvSpPr>
        <p:spPr bwMode="auto">
          <a:xfrm>
            <a:off x="3141269" y="6622270"/>
            <a:ext cx="688043" cy="688665"/>
          </a:xfrm>
          <a:prstGeom prst="rect">
            <a:avLst/>
          </a:prstGeom>
          <a:solidFill>
            <a:srgbClr val="0B1F6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4347" name="Rectangle 10"/>
          <p:cNvSpPr>
            <a:spLocks noChangeArrowheads="1"/>
          </p:cNvSpPr>
          <p:nvPr/>
        </p:nvSpPr>
        <p:spPr bwMode="auto">
          <a:xfrm>
            <a:off x="3479754" y="7114626"/>
            <a:ext cx="686460" cy="687082"/>
          </a:xfrm>
          <a:prstGeom prst="rect">
            <a:avLst/>
          </a:prstGeom>
          <a:solidFill>
            <a:srgbClr val="7ECCB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4348" name="Rectangle 11"/>
          <p:cNvSpPr>
            <a:spLocks noChangeArrowheads="1"/>
          </p:cNvSpPr>
          <p:nvPr/>
        </p:nvSpPr>
        <p:spPr bwMode="auto">
          <a:xfrm>
            <a:off x="5543881" y="6622270"/>
            <a:ext cx="684879" cy="688665"/>
          </a:xfrm>
          <a:prstGeom prst="rect">
            <a:avLst/>
          </a:prstGeom>
          <a:solidFill>
            <a:srgbClr val="9E9E9E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4349" name="Rectangle 12"/>
          <p:cNvSpPr>
            <a:spLocks noChangeArrowheads="1"/>
          </p:cNvSpPr>
          <p:nvPr/>
        </p:nvSpPr>
        <p:spPr bwMode="auto">
          <a:xfrm>
            <a:off x="4343366" y="6622270"/>
            <a:ext cx="684880" cy="688665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4350" name="Rectangle 13"/>
          <p:cNvSpPr>
            <a:spLocks noChangeArrowheads="1"/>
          </p:cNvSpPr>
          <p:nvPr/>
        </p:nvSpPr>
        <p:spPr bwMode="auto">
          <a:xfrm>
            <a:off x="4680270" y="7114626"/>
            <a:ext cx="686460" cy="68708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4351" name="Text Box 14"/>
          <p:cNvSpPr txBox="1">
            <a:spLocks noChangeArrowheads="1"/>
          </p:cNvSpPr>
          <p:nvPr/>
        </p:nvSpPr>
        <p:spPr bwMode="auto">
          <a:xfrm>
            <a:off x="713351" y="5738879"/>
            <a:ext cx="765545" cy="8232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>
            <a:spAutoFit/>
          </a:bodyPr>
          <a:lstStyle>
            <a:lvl1pPr>
              <a:tabLst>
                <a:tab pos="574675" algn="r"/>
              </a:tabLst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tabLst>
                <a:tab pos="574675" algn="r"/>
              </a:tabLst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tabLst>
                <a:tab pos="574675" algn="r"/>
              </a:tabLst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tabLst>
                <a:tab pos="574675" algn="r"/>
              </a:tabLst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tabLst>
                <a:tab pos="574675" algn="r"/>
              </a:tabLst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574675" algn="r"/>
              </a:tabLs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574675" algn="r"/>
              </a:tabLs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574675" algn="r"/>
              </a:tabLs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574675" algn="r"/>
              </a:tabLs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buClr>
                <a:schemeClr val="tx1"/>
              </a:buClr>
            </a:pPr>
            <a:r>
              <a:rPr lang="en-US" sz="800" dirty="0"/>
              <a:t>Purple </a:t>
            </a:r>
            <a:br>
              <a:rPr lang="en-US" sz="800" dirty="0"/>
            </a:br>
            <a:r>
              <a:rPr lang="en-US" sz="800" dirty="0"/>
              <a:t>Pantone 2765</a:t>
            </a:r>
          </a:p>
          <a:p>
            <a:pPr algn="l">
              <a:buClr>
                <a:schemeClr val="tx1"/>
              </a:buClr>
            </a:pPr>
            <a:r>
              <a:rPr lang="en-US" sz="800" dirty="0"/>
              <a:t>R	12</a:t>
            </a:r>
          </a:p>
          <a:p>
            <a:pPr algn="l">
              <a:buClr>
                <a:schemeClr val="tx1"/>
              </a:buClr>
            </a:pPr>
            <a:r>
              <a:rPr lang="en-US" sz="800" dirty="0"/>
              <a:t>G	4</a:t>
            </a:r>
          </a:p>
          <a:p>
            <a:pPr algn="l">
              <a:buClr>
                <a:schemeClr val="tx1"/>
              </a:buClr>
            </a:pPr>
            <a:r>
              <a:rPr lang="en-US" sz="800" dirty="0"/>
              <a:t>B	79</a:t>
            </a:r>
          </a:p>
        </p:txBody>
      </p:sp>
      <p:sp>
        <p:nvSpPr>
          <p:cNvPr id="14352" name="Text Box 15"/>
          <p:cNvSpPr txBox="1">
            <a:spLocks noChangeArrowheads="1"/>
          </p:cNvSpPr>
          <p:nvPr/>
        </p:nvSpPr>
        <p:spPr bwMode="auto">
          <a:xfrm>
            <a:off x="1888558" y="5738879"/>
            <a:ext cx="765545" cy="8232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>
            <a:spAutoFit/>
          </a:bodyPr>
          <a:lstStyle>
            <a:lvl1pPr>
              <a:tabLst>
                <a:tab pos="574675" algn="r"/>
              </a:tabLst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tabLst>
                <a:tab pos="574675" algn="r"/>
              </a:tabLst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tabLst>
                <a:tab pos="574675" algn="r"/>
              </a:tabLst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tabLst>
                <a:tab pos="574675" algn="r"/>
              </a:tabLst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tabLst>
                <a:tab pos="574675" algn="r"/>
              </a:tabLst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574675" algn="r"/>
              </a:tabLs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574675" algn="r"/>
              </a:tabLs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574675" algn="r"/>
              </a:tabLs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574675" algn="r"/>
              </a:tabLs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buClr>
                <a:schemeClr val="tx1"/>
              </a:buClr>
            </a:pPr>
            <a:r>
              <a:rPr lang="en-US" sz="800" dirty="0"/>
              <a:t>Green </a:t>
            </a:r>
            <a:br>
              <a:rPr lang="en-US" sz="800" dirty="0"/>
            </a:br>
            <a:r>
              <a:rPr lang="en-US" sz="800" dirty="0"/>
              <a:t>Pantone </a:t>
            </a:r>
            <a:br>
              <a:rPr lang="en-US" sz="800" dirty="0"/>
            </a:br>
            <a:r>
              <a:rPr lang="en-US" sz="800" dirty="0"/>
              <a:t>357</a:t>
            </a:r>
          </a:p>
          <a:p>
            <a:pPr algn="l">
              <a:buClr>
                <a:schemeClr val="tx1"/>
              </a:buClr>
            </a:pPr>
            <a:r>
              <a:rPr lang="en-US" sz="800" dirty="0"/>
              <a:t>R	15</a:t>
            </a:r>
          </a:p>
          <a:p>
            <a:pPr algn="l">
              <a:buClr>
                <a:schemeClr val="tx1"/>
              </a:buClr>
            </a:pPr>
            <a:r>
              <a:rPr lang="en-US" sz="800" dirty="0"/>
              <a:t>G	67</a:t>
            </a:r>
          </a:p>
          <a:p>
            <a:pPr algn="l">
              <a:buClr>
                <a:schemeClr val="tx1"/>
              </a:buClr>
            </a:pPr>
            <a:r>
              <a:rPr lang="en-US" sz="800" dirty="0"/>
              <a:t>B	24</a:t>
            </a:r>
          </a:p>
        </p:txBody>
      </p:sp>
      <p:sp>
        <p:nvSpPr>
          <p:cNvPr id="14353" name="Text Box 16"/>
          <p:cNvSpPr txBox="1">
            <a:spLocks noChangeArrowheads="1"/>
          </p:cNvSpPr>
          <p:nvPr/>
        </p:nvSpPr>
        <p:spPr bwMode="auto">
          <a:xfrm>
            <a:off x="3158668" y="5738879"/>
            <a:ext cx="765545" cy="8232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>
            <a:spAutoFit/>
          </a:bodyPr>
          <a:lstStyle>
            <a:lvl1pPr>
              <a:tabLst>
                <a:tab pos="574675" algn="r"/>
              </a:tabLst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tabLst>
                <a:tab pos="574675" algn="r"/>
              </a:tabLst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tabLst>
                <a:tab pos="574675" algn="r"/>
              </a:tabLst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tabLst>
                <a:tab pos="574675" algn="r"/>
              </a:tabLst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tabLst>
                <a:tab pos="574675" algn="r"/>
              </a:tabLst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574675" algn="r"/>
              </a:tabLs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574675" algn="r"/>
              </a:tabLs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574675" algn="r"/>
              </a:tabLs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574675" algn="r"/>
              </a:tabLs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buClr>
                <a:schemeClr val="tx1"/>
              </a:buClr>
            </a:pPr>
            <a:r>
              <a:rPr lang="en-US" sz="800" dirty="0"/>
              <a:t>Blue </a:t>
            </a:r>
            <a:br>
              <a:rPr lang="en-US" sz="800" dirty="0"/>
            </a:br>
            <a:r>
              <a:rPr lang="en-US" sz="800" dirty="0"/>
              <a:t>Pantone 2</a:t>
            </a:r>
            <a:br>
              <a:rPr lang="en-US" sz="800" dirty="0"/>
            </a:br>
            <a:r>
              <a:rPr lang="en-US" sz="800" dirty="0"/>
              <a:t>88</a:t>
            </a:r>
          </a:p>
          <a:p>
            <a:pPr algn="l">
              <a:buClr>
                <a:schemeClr val="tx1"/>
              </a:buClr>
            </a:pPr>
            <a:r>
              <a:rPr lang="en-US" sz="800" dirty="0"/>
              <a:t>R	11</a:t>
            </a:r>
          </a:p>
          <a:p>
            <a:pPr algn="l">
              <a:buClr>
                <a:schemeClr val="tx1"/>
              </a:buClr>
            </a:pPr>
            <a:r>
              <a:rPr lang="en-US" sz="800" dirty="0"/>
              <a:t>G	31</a:t>
            </a:r>
          </a:p>
          <a:p>
            <a:pPr algn="l">
              <a:buClr>
                <a:schemeClr val="tx1"/>
              </a:buClr>
            </a:pPr>
            <a:r>
              <a:rPr lang="en-US" sz="800" dirty="0"/>
              <a:t>B	101</a:t>
            </a:r>
          </a:p>
        </p:txBody>
      </p:sp>
      <p:sp>
        <p:nvSpPr>
          <p:cNvPr id="14354" name="Text Box 17"/>
          <p:cNvSpPr txBox="1">
            <a:spLocks noChangeArrowheads="1"/>
          </p:cNvSpPr>
          <p:nvPr/>
        </p:nvSpPr>
        <p:spPr bwMode="auto">
          <a:xfrm>
            <a:off x="4360765" y="6348387"/>
            <a:ext cx="767127" cy="2137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>
            <a:spAutoFit/>
          </a:bodyPr>
          <a:lstStyle>
            <a:lvl1pPr>
              <a:tabLst>
                <a:tab pos="574675" algn="r"/>
              </a:tabLst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tabLst>
                <a:tab pos="574675" algn="r"/>
              </a:tabLst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tabLst>
                <a:tab pos="574675" algn="r"/>
              </a:tabLst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tabLst>
                <a:tab pos="574675" algn="r"/>
              </a:tabLst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tabLst>
                <a:tab pos="574675" algn="r"/>
              </a:tabLst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574675" algn="r"/>
              </a:tabLs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574675" algn="r"/>
              </a:tabLs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574675" algn="r"/>
              </a:tabLs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574675" algn="r"/>
              </a:tabLs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buClr>
                <a:schemeClr val="tx1"/>
              </a:buClr>
            </a:pPr>
            <a:r>
              <a:rPr lang="en-US" sz="800" dirty="0"/>
              <a:t>Black </a:t>
            </a:r>
          </a:p>
        </p:txBody>
      </p:sp>
      <p:sp>
        <p:nvSpPr>
          <p:cNvPr id="14355" name="Text Box 18"/>
          <p:cNvSpPr txBox="1">
            <a:spLocks noChangeArrowheads="1"/>
          </p:cNvSpPr>
          <p:nvPr/>
        </p:nvSpPr>
        <p:spPr bwMode="auto">
          <a:xfrm>
            <a:off x="5534392" y="5860780"/>
            <a:ext cx="767127" cy="701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>
            <a:spAutoFit/>
          </a:bodyPr>
          <a:lstStyle>
            <a:lvl1pPr>
              <a:tabLst>
                <a:tab pos="574675" algn="r"/>
              </a:tabLst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tabLst>
                <a:tab pos="574675" algn="r"/>
              </a:tabLst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tabLst>
                <a:tab pos="574675" algn="r"/>
              </a:tabLst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tabLst>
                <a:tab pos="574675" algn="r"/>
              </a:tabLst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tabLst>
                <a:tab pos="574675" algn="r"/>
              </a:tabLst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574675" algn="r"/>
              </a:tabLs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574675" algn="r"/>
              </a:tabLs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574675" algn="r"/>
              </a:tabLs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574675" algn="r"/>
              </a:tabLs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buClr>
                <a:schemeClr val="tx1"/>
              </a:buClr>
            </a:pPr>
            <a:r>
              <a:rPr lang="en-US" sz="800" dirty="0"/>
              <a:t>Pantone Cool Gray 6</a:t>
            </a:r>
          </a:p>
          <a:p>
            <a:pPr algn="l">
              <a:buClr>
                <a:schemeClr val="tx1"/>
              </a:buClr>
            </a:pPr>
            <a:r>
              <a:rPr lang="en-US" sz="800" dirty="0"/>
              <a:t>R	158</a:t>
            </a:r>
          </a:p>
          <a:p>
            <a:pPr algn="l">
              <a:buClr>
                <a:schemeClr val="tx1"/>
              </a:buClr>
            </a:pPr>
            <a:r>
              <a:rPr lang="en-US" sz="800" dirty="0"/>
              <a:t>G	158</a:t>
            </a:r>
          </a:p>
          <a:p>
            <a:pPr algn="l">
              <a:buClr>
                <a:schemeClr val="tx1"/>
              </a:buClr>
            </a:pPr>
            <a:r>
              <a:rPr lang="en-US" sz="800" dirty="0"/>
              <a:t>B	158</a:t>
            </a:r>
          </a:p>
        </p:txBody>
      </p:sp>
      <p:sp>
        <p:nvSpPr>
          <p:cNvPr id="14356" name="Text Box 19"/>
          <p:cNvSpPr txBox="1">
            <a:spLocks noChangeArrowheads="1"/>
          </p:cNvSpPr>
          <p:nvPr/>
        </p:nvSpPr>
        <p:spPr bwMode="auto">
          <a:xfrm>
            <a:off x="1064490" y="7868200"/>
            <a:ext cx="767127" cy="8232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tabLst>
                <a:tab pos="574675" algn="r"/>
              </a:tabLst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tabLst>
                <a:tab pos="574675" algn="r"/>
              </a:tabLst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tabLst>
                <a:tab pos="574675" algn="r"/>
              </a:tabLst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tabLst>
                <a:tab pos="574675" algn="r"/>
              </a:tabLst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tabLst>
                <a:tab pos="574675" algn="r"/>
              </a:tabLst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574675" algn="r"/>
              </a:tabLs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574675" algn="r"/>
              </a:tabLs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574675" algn="r"/>
              </a:tabLs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574675" algn="r"/>
              </a:tabLs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buClr>
                <a:schemeClr val="tx1"/>
              </a:buClr>
            </a:pPr>
            <a:r>
              <a:rPr lang="en-US" sz="800" dirty="0"/>
              <a:t>Red </a:t>
            </a:r>
            <a:br>
              <a:rPr lang="en-US" sz="800" dirty="0"/>
            </a:br>
            <a:r>
              <a:rPr lang="en-US" sz="800" dirty="0"/>
              <a:t>Pantone </a:t>
            </a:r>
            <a:br>
              <a:rPr lang="en-US" sz="800" dirty="0"/>
            </a:br>
            <a:r>
              <a:rPr lang="en-US" sz="800" dirty="0"/>
              <a:t>485</a:t>
            </a:r>
          </a:p>
          <a:p>
            <a:pPr algn="l">
              <a:buClr>
                <a:schemeClr val="tx1"/>
              </a:buClr>
            </a:pPr>
            <a:r>
              <a:rPr lang="en-US" sz="800" dirty="0"/>
              <a:t>R	252</a:t>
            </a:r>
          </a:p>
          <a:p>
            <a:pPr algn="l">
              <a:buClr>
                <a:schemeClr val="tx1"/>
              </a:buClr>
            </a:pPr>
            <a:r>
              <a:rPr lang="en-US" sz="800" dirty="0"/>
              <a:t>G	5</a:t>
            </a:r>
          </a:p>
          <a:p>
            <a:pPr algn="l">
              <a:buClr>
                <a:schemeClr val="tx1"/>
              </a:buClr>
            </a:pPr>
            <a:r>
              <a:rPr lang="en-US" sz="800" dirty="0"/>
              <a:t>B	14</a:t>
            </a:r>
          </a:p>
        </p:txBody>
      </p:sp>
      <p:sp>
        <p:nvSpPr>
          <p:cNvPr id="14357" name="Text Box 20"/>
          <p:cNvSpPr txBox="1">
            <a:spLocks noChangeArrowheads="1"/>
          </p:cNvSpPr>
          <p:nvPr/>
        </p:nvSpPr>
        <p:spPr bwMode="auto">
          <a:xfrm>
            <a:off x="2239696" y="7868200"/>
            <a:ext cx="767128" cy="8232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tabLst>
                <a:tab pos="574675" algn="r"/>
              </a:tabLst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tabLst>
                <a:tab pos="574675" algn="r"/>
              </a:tabLst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tabLst>
                <a:tab pos="574675" algn="r"/>
              </a:tabLst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tabLst>
                <a:tab pos="574675" algn="r"/>
              </a:tabLst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tabLst>
                <a:tab pos="574675" algn="r"/>
              </a:tabLst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574675" algn="r"/>
              </a:tabLs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574675" algn="r"/>
              </a:tabLs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574675" algn="r"/>
              </a:tabLs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574675" algn="r"/>
              </a:tabLs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buClr>
                <a:schemeClr val="tx1"/>
              </a:buClr>
            </a:pPr>
            <a:r>
              <a:rPr lang="en-US" sz="800" dirty="0"/>
              <a:t>Yellow </a:t>
            </a:r>
            <a:br>
              <a:rPr lang="en-US" sz="800" dirty="0"/>
            </a:br>
            <a:r>
              <a:rPr lang="en-US" sz="800" dirty="0"/>
              <a:t>Pantone 3965</a:t>
            </a:r>
          </a:p>
          <a:p>
            <a:pPr algn="l">
              <a:buClr>
                <a:schemeClr val="tx1"/>
              </a:buClr>
            </a:pPr>
            <a:r>
              <a:rPr lang="en-US" sz="800" dirty="0"/>
              <a:t>R	232</a:t>
            </a:r>
          </a:p>
          <a:p>
            <a:pPr algn="l">
              <a:buClr>
                <a:schemeClr val="tx1"/>
              </a:buClr>
            </a:pPr>
            <a:r>
              <a:rPr lang="en-US" sz="800" dirty="0"/>
              <a:t>G	244</a:t>
            </a:r>
          </a:p>
          <a:p>
            <a:pPr algn="l">
              <a:buClr>
                <a:schemeClr val="tx1"/>
              </a:buClr>
            </a:pPr>
            <a:r>
              <a:rPr lang="en-US" sz="800" dirty="0"/>
              <a:t>B	4</a:t>
            </a:r>
          </a:p>
        </p:txBody>
      </p:sp>
      <p:sp>
        <p:nvSpPr>
          <p:cNvPr id="14358" name="Text Box 21"/>
          <p:cNvSpPr txBox="1">
            <a:spLocks noChangeArrowheads="1"/>
          </p:cNvSpPr>
          <p:nvPr/>
        </p:nvSpPr>
        <p:spPr bwMode="auto">
          <a:xfrm>
            <a:off x="3509807" y="7868200"/>
            <a:ext cx="767127" cy="8232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tabLst>
                <a:tab pos="574675" algn="r"/>
              </a:tabLst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tabLst>
                <a:tab pos="574675" algn="r"/>
              </a:tabLst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tabLst>
                <a:tab pos="574675" algn="r"/>
              </a:tabLst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tabLst>
                <a:tab pos="574675" algn="r"/>
              </a:tabLst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tabLst>
                <a:tab pos="574675" algn="r"/>
              </a:tabLst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574675" algn="r"/>
              </a:tabLs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574675" algn="r"/>
              </a:tabLs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574675" algn="r"/>
              </a:tabLs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574675" algn="r"/>
              </a:tabLs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buClr>
                <a:schemeClr val="tx1"/>
              </a:buClr>
            </a:pPr>
            <a:r>
              <a:rPr lang="en-US" sz="800" dirty="0"/>
              <a:t>Aqua </a:t>
            </a:r>
            <a:br>
              <a:rPr lang="en-US" sz="800" dirty="0"/>
            </a:br>
            <a:r>
              <a:rPr lang="en-US" sz="800" dirty="0"/>
              <a:t>Pantone </a:t>
            </a:r>
            <a:br>
              <a:rPr lang="en-US" sz="800" dirty="0"/>
            </a:br>
            <a:r>
              <a:rPr lang="en-US" sz="800" dirty="0"/>
              <a:t>319</a:t>
            </a:r>
          </a:p>
          <a:p>
            <a:pPr algn="l">
              <a:buClr>
                <a:schemeClr val="tx1"/>
              </a:buClr>
            </a:pPr>
            <a:r>
              <a:rPr lang="en-US" sz="800" dirty="0"/>
              <a:t>R	126</a:t>
            </a:r>
          </a:p>
          <a:p>
            <a:pPr algn="l">
              <a:buClr>
                <a:schemeClr val="tx1"/>
              </a:buClr>
            </a:pPr>
            <a:r>
              <a:rPr lang="en-US" sz="800" dirty="0"/>
              <a:t>G	204</a:t>
            </a:r>
          </a:p>
          <a:p>
            <a:pPr algn="l">
              <a:buClr>
                <a:schemeClr val="tx1"/>
              </a:buClr>
            </a:pPr>
            <a:r>
              <a:rPr lang="en-US" sz="800" dirty="0"/>
              <a:t>B	189</a:t>
            </a:r>
          </a:p>
        </p:txBody>
      </p:sp>
      <p:sp>
        <p:nvSpPr>
          <p:cNvPr id="14359" name="Text Box 22"/>
          <p:cNvSpPr txBox="1">
            <a:spLocks noChangeArrowheads="1"/>
          </p:cNvSpPr>
          <p:nvPr/>
        </p:nvSpPr>
        <p:spPr bwMode="auto">
          <a:xfrm>
            <a:off x="4711905" y="7868200"/>
            <a:ext cx="767127" cy="2137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tabLst>
                <a:tab pos="574675" algn="r"/>
              </a:tabLst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tabLst>
                <a:tab pos="574675" algn="r"/>
              </a:tabLst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tabLst>
                <a:tab pos="574675" algn="r"/>
              </a:tabLst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tabLst>
                <a:tab pos="574675" algn="r"/>
              </a:tabLst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tabLst>
                <a:tab pos="574675" algn="r"/>
              </a:tabLst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574675" algn="r"/>
              </a:tabLs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574675" algn="r"/>
              </a:tabLs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574675" algn="r"/>
              </a:tabLs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574675" algn="r"/>
              </a:tabLs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buClr>
                <a:schemeClr val="tx1"/>
              </a:buClr>
            </a:pPr>
            <a:r>
              <a:rPr lang="en-US" sz="800" dirty="0"/>
              <a:t>White </a:t>
            </a:r>
          </a:p>
        </p:txBody>
      </p:sp>
    </p:spTree>
    <p:extLst>
      <p:ext uri="{BB962C8B-B14F-4D97-AF65-F5344CB8AC3E}">
        <p14:creationId xmlns:p14="http://schemas.microsoft.com/office/powerpoint/2010/main" val="42913381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1225"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11225"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11225"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11225"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11225"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911225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911225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911225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911225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fld id="{D7A42C4A-2744-4EB5-9695-A30014D14326}" type="slidenum">
              <a:rPr lang="en-US" sz="800" smtClean="0"/>
              <a:pPr/>
              <a:t>1</a:t>
            </a:fld>
            <a:endParaRPr lang="en-US" sz="800" dirty="0"/>
          </a:p>
        </p:txBody>
      </p:sp>
    </p:spTree>
    <p:extLst>
      <p:ext uri="{BB962C8B-B14F-4D97-AF65-F5344CB8AC3E}">
        <p14:creationId xmlns:p14="http://schemas.microsoft.com/office/powerpoint/2010/main" val="23720907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1225"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11225"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11225"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11225"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11225"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911225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911225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911225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911225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fld id="{D7A42C4A-2744-4EB5-9695-A30014D14326}" type="slidenum">
              <a:rPr lang="en-US" sz="800" smtClean="0"/>
              <a:pPr/>
              <a:t>2</a:t>
            </a:fld>
            <a:endParaRPr lang="en-US" sz="800" dirty="0"/>
          </a:p>
        </p:txBody>
      </p:sp>
    </p:spTree>
    <p:extLst>
      <p:ext uri="{BB962C8B-B14F-4D97-AF65-F5344CB8AC3E}">
        <p14:creationId xmlns:p14="http://schemas.microsoft.com/office/powerpoint/2010/main" val="70022223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604838" y="212725"/>
            <a:ext cx="5676900" cy="39306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9" name="Rectangl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lIns="92309" tIns="46154" rIns="92309" bIns="46154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/>
          </a:p>
        </p:txBody>
      </p:sp>
      <p:sp>
        <p:nvSpPr>
          <p:cNvPr id="11268" name="Rectangl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lIns="92309" tIns="46154" rIns="92309" bIns="46154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F3A21C6-85F0-4ECD-8D65-A188EF5C478C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637027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272BC93-D18C-4571-AC29-7F61276D3D87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132003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272BC93-D18C-4571-AC29-7F61276D3D87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729390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272BC93-D18C-4571-AC29-7F61276D3D87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67129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9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172200"/>
            <a:ext cx="9902825" cy="53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Line 1056"/>
          <p:cNvSpPr>
            <a:spLocks noChangeShapeType="1"/>
          </p:cNvSpPr>
          <p:nvPr/>
        </p:nvSpPr>
        <p:spPr bwMode="auto">
          <a:xfrm>
            <a:off x="1422400" y="1905000"/>
            <a:ext cx="0" cy="457200"/>
          </a:xfrm>
          <a:prstGeom prst="line">
            <a:avLst/>
          </a:prstGeom>
          <a:noFill/>
          <a:ln w="76200">
            <a:solidFill>
              <a:srgbClr val="0B1F65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7" name="Text Box 1080"/>
          <p:cNvSpPr txBox="1">
            <a:spLocks noChangeArrowheads="1"/>
          </p:cNvSpPr>
          <p:nvPr/>
        </p:nvSpPr>
        <p:spPr bwMode="auto">
          <a:xfrm>
            <a:off x="9385300" y="6715125"/>
            <a:ext cx="139700" cy="13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r">
              <a:defRPr/>
            </a:pPr>
            <a:fld id="{F2127EF0-893D-47D5-9750-B2BB0014AB8C}" type="slidenum">
              <a:rPr lang="en-US" sz="900"/>
              <a:pPr algn="r">
                <a:defRPr/>
              </a:pPr>
              <a:t>‹#›</a:t>
            </a:fld>
            <a:endParaRPr lang="en-US" sz="900" dirty="0"/>
          </a:p>
        </p:txBody>
      </p:sp>
      <p:sp>
        <p:nvSpPr>
          <p:cNvPr id="514056" name="Rectangle 1032"/>
          <p:cNvSpPr>
            <a:spLocks noGrp="1" noChangeArrowheads="1"/>
          </p:cNvSpPr>
          <p:nvPr>
            <p:ph type="subTitle" idx="1"/>
          </p:nvPr>
        </p:nvSpPr>
        <p:spPr>
          <a:xfrm>
            <a:off x="1600200" y="2743200"/>
            <a:ext cx="6705600" cy="2971800"/>
          </a:xfrm>
        </p:spPr>
        <p:txBody>
          <a:bodyPr/>
          <a:lstStyle>
            <a:lvl1pPr>
              <a:defRPr/>
            </a:lvl1pPr>
            <a:lvl2pPr marL="452438" lvl="1" indent="-215900">
              <a:defRPr/>
            </a:lvl2pPr>
          </a:lstStyle>
          <a:p>
            <a:r>
              <a:rPr lang="en-US"/>
              <a:t>Click to edit Master subtitle style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514058" name="Rectangle 1034"/>
          <p:cNvSpPr>
            <a:spLocks noGrp="1" noChangeArrowheads="1"/>
          </p:cNvSpPr>
          <p:nvPr>
            <p:ph type="ctrTitle"/>
          </p:nvPr>
        </p:nvSpPr>
        <p:spPr>
          <a:xfrm>
            <a:off x="1600200" y="1219200"/>
            <a:ext cx="6705600" cy="1143000"/>
          </a:xfrm>
        </p:spPr>
        <p:txBody>
          <a:bodyPr tIns="45720" bIns="45720"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1227735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5"/>
          <p:cNvSpPr>
            <a:spLocks noGrp="1" noChangeArrowheads="1"/>
          </p:cNvSpPr>
          <p:nvPr>
            <p:ph type="ftr" sz="quarter" idx="10"/>
          </p:nvPr>
        </p:nvSpPr>
        <p:spPr>
          <a:xfrm>
            <a:off x="376238" y="6715125"/>
            <a:ext cx="368300" cy="1365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Filename/RPS Number</a:t>
            </a:r>
          </a:p>
        </p:txBody>
      </p:sp>
    </p:spTree>
    <p:extLst>
      <p:ext uri="{BB962C8B-B14F-4D97-AF65-F5344CB8AC3E}">
        <p14:creationId xmlns:p14="http://schemas.microsoft.com/office/powerpoint/2010/main" val="33587866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00900" y="381000"/>
            <a:ext cx="2247900" cy="5334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591300" cy="53340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5"/>
          <p:cNvSpPr>
            <a:spLocks noGrp="1" noChangeArrowheads="1"/>
          </p:cNvSpPr>
          <p:nvPr>
            <p:ph type="ftr" sz="quarter" idx="10"/>
          </p:nvPr>
        </p:nvSpPr>
        <p:spPr>
          <a:xfrm>
            <a:off x="376238" y="6715125"/>
            <a:ext cx="368300" cy="1365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Filename/RPS Number</a:t>
            </a:r>
          </a:p>
        </p:txBody>
      </p:sp>
    </p:spTree>
    <p:extLst>
      <p:ext uri="{BB962C8B-B14F-4D97-AF65-F5344CB8AC3E}">
        <p14:creationId xmlns:p14="http://schemas.microsoft.com/office/powerpoint/2010/main" val="20066796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0883132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16925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16925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55"/>
          <p:cNvSpPr>
            <a:spLocks noGrp="1" noChangeArrowheads="1"/>
          </p:cNvSpPr>
          <p:nvPr>
            <p:ph type="ftr" sz="quarter" idx="10"/>
          </p:nvPr>
        </p:nvSpPr>
        <p:spPr>
          <a:xfrm>
            <a:off x="376238" y="6715125"/>
            <a:ext cx="368300" cy="1365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Filename/RPS Number</a:t>
            </a:r>
          </a:p>
        </p:txBody>
      </p:sp>
    </p:spTree>
    <p:extLst>
      <p:ext uri="{BB962C8B-B14F-4D97-AF65-F5344CB8AC3E}">
        <p14:creationId xmlns:p14="http://schemas.microsoft.com/office/powerpoint/2010/main" val="25348737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524000"/>
            <a:ext cx="4305300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3500" y="1524000"/>
            <a:ext cx="4305300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5"/>
          <p:cNvSpPr>
            <a:spLocks noGrp="1" noChangeArrowheads="1"/>
          </p:cNvSpPr>
          <p:nvPr>
            <p:ph type="ftr" sz="quarter" idx="10"/>
          </p:nvPr>
        </p:nvSpPr>
        <p:spPr>
          <a:xfrm>
            <a:off x="376238" y="6715125"/>
            <a:ext cx="368300" cy="1365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Filename/RPS Number</a:t>
            </a:r>
          </a:p>
        </p:txBody>
      </p:sp>
    </p:spTree>
    <p:extLst>
      <p:ext uri="{BB962C8B-B14F-4D97-AF65-F5344CB8AC3E}">
        <p14:creationId xmlns:p14="http://schemas.microsoft.com/office/powerpoint/2010/main" val="23518421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2225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515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515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0788" y="1535113"/>
            <a:ext cx="437673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0788" y="2174875"/>
            <a:ext cx="437673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55"/>
          <p:cNvSpPr>
            <a:spLocks noGrp="1" noChangeArrowheads="1"/>
          </p:cNvSpPr>
          <p:nvPr>
            <p:ph type="ftr" sz="quarter" idx="10"/>
          </p:nvPr>
        </p:nvSpPr>
        <p:spPr>
          <a:xfrm>
            <a:off x="376238" y="6715125"/>
            <a:ext cx="368300" cy="1365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Filename/RPS Number</a:t>
            </a:r>
          </a:p>
        </p:txBody>
      </p:sp>
    </p:spTree>
    <p:extLst>
      <p:ext uri="{BB962C8B-B14F-4D97-AF65-F5344CB8AC3E}">
        <p14:creationId xmlns:p14="http://schemas.microsoft.com/office/powerpoint/2010/main" val="41330634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55"/>
          <p:cNvSpPr>
            <a:spLocks noGrp="1" noChangeArrowheads="1"/>
          </p:cNvSpPr>
          <p:nvPr>
            <p:ph type="ftr" sz="quarter" idx="10"/>
          </p:nvPr>
        </p:nvSpPr>
        <p:spPr>
          <a:xfrm>
            <a:off x="376238" y="6715125"/>
            <a:ext cx="368300" cy="1365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Filename/RPS Number</a:t>
            </a:r>
          </a:p>
        </p:txBody>
      </p:sp>
    </p:spTree>
    <p:extLst>
      <p:ext uri="{BB962C8B-B14F-4D97-AF65-F5344CB8AC3E}">
        <p14:creationId xmlns:p14="http://schemas.microsoft.com/office/powerpoint/2010/main" val="19766861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5"/>
          <p:cNvSpPr>
            <a:spLocks noGrp="1" noChangeArrowheads="1"/>
          </p:cNvSpPr>
          <p:nvPr>
            <p:ph type="ftr" sz="quarter" idx="10"/>
          </p:nvPr>
        </p:nvSpPr>
        <p:spPr>
          <a:xfrm>
            <a:off x="376238" y="6715125"/>
            <a:ext cx="368300" cy="1365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Filename/RPS Number</a:t>
            </a:r>
          </a:p>
        </p:txBody>
      </p:sp>
    </p:spTree>
    <p:extLst>
      <p:ext uri="{BB962C8B-B14F-4D97-AF65-F5344CB8AC3E}">
        <p14:creationId xmlns:p14="http://schemas.microsoft.com/office/powerpoint/2010/main" val="34339997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7550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1913" y="273050"/>
            <a:ext cx="5535612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7550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5"/>
          <p:cNvSpPr>
            <a:spLocks noGrp="1" noChangeArrowheads="1"/>
          </p:cNvSpPr>
          <p:nvPr>
            <p:ph type="ftr" sz="quarter" idx="10"/>
          </p:nvPr>
        </p:nvSpPr>
        <p:spPr>
          <a:xfrm>
            <a:off x="376238" y="6715125"/>
            <a:ext cx="368300" cy="1365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Filename/RPS Number</a:t>
            </a:r>
          </a:p>
        </p:txBody>
      </p:sp>
    </p:spTree>
    <p:extLst>
      <p:ext uri="{BB962C8B-B14F-4D97-AF65-F5344CB8AC3E}">
        <p14:creationId xmlns:p14="http://schemas.microsoft.com/office/powerpoint/2010/main" val="35613892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0425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0425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0425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5"/>
          <p:cNvSpPr>
            <a:spLocks noGrp="1" noChangeArrowheads="1"/>
          </p:cNvSpPr>
          <p:nvPr>
            <p:ph type="ftr" sz="quarter" idx="10"/>
          </p:nvPr>
        </p:nvSpPr>
        <p:spPr>
          <a:xfrm>
            <a:off x="376238" y="6715125"/>
            <a:ext cx="368300" cy="1365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Filename/RPS Number</a:t>
            </a:r>
          </a:p>
        </p:txBody>
      </p:sp>
    </p:spTree>
    <p:extLst>
      <p:ext uri="{BB962C8B-B14F-4D97-AF65-F5344CB8AC3E}">
        <p14:creationId xmlns:p14="http://schemas.microsoft.com/office/powerpoint/2010/main" val="12710598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68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172200"/>
            <a:ext cx="9902825" cy="53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524000"/>
            <a:ext cx="87630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029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381000"/>
            <a:ext cx="898525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513078" name="Text Box 54"/>
          <p:cNvSpPr txBox="1">
            <a:spLocks noChangeArrowheads="1"/>
          </p:cNvSpPr>
          <p:nvPr/>
        </p:nvSpPr>
        <p:spPr bwMode="auto">
          <a:xfrm>
            <a:off x="9385300" y="6715125"/>
            <a:ext cx="139700" cy="13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r">
              <a:defRPr/>
            </a:pPr>
            <a:fld id="{5134DC09-7723-46DA-85C1-6BAE46C3F48B}" type="slidenum">
              <a:rPr lang="en-US" sz="900"/>
              <a:pPr algn="r">
                <a:defRPr/>
              </a:pPr>
              <a:t>‹#›</a:t>
            </a:fld>
            <a:endParaRPr lang="en-US" sz="9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2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200" b="1">
          <a:solidFill>
            <a:schemeClr val="tx1"/>
          </a:solidFill>
          <a:latin typeface="Arial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200" b="1">
          <a:solidFill>
            <a:schemeClr val="tx1"/>
          </a:solidFill>
          <a:latin typeface="Arial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200" b="1">
          <a:solidFill>
            <a:schemeClr val="tx1"/>
          </a:solidFill>
          <a:latin typeface="Arial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200" b="1">
          <a:solidFill>
            <a:schemeClr val="tx1"/>
          </a:solidFill>
          <a:latin typeface="Arial" charset="0"/>
        </a:defRPr>
      </a:lvl5pPr>
      <a:lvl6pPr marL="4572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200" b="1">
          <a:solidFill>
            <a:schemeClr val="tx1"/>
          </a:solidFill>
          <a:latin typeface="Arial" charset="0"/>
        </a:defRPr>
      </a:lvl6pPr>
      <a:lvl7pPr marL="9144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200" b="1">
          <a:solidFill>
            <a:schemeClr val="tx1"/>
          </a:solidFill>
          <a:latin typeface="Arial" charset="0"/>
        </a:defRPr>
      </a:lvl7pPr>
      <a:lvl8pPr marL="13716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200" b="1">
          <a:solidFill>
            <a:schemeClr val="tx1"/>
          </a:solidFill>
          <a:latin typeface="Arial" charset="0"/>
        </a:defRPr>
      </a:lvl8pPr>
      <a:lvl9pPr marL="18288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200" b="1">
          <a:solidFill>
            <a:schemeClr val="tx1"/>
          </a:solidFill>
          <a:latin typeface="Arial" charset="0"/>
        </a:defRPr>
      </a:lvl9pPr>
    </p:titleStyle>
    <p:bodyStyle>
      <a:lvl1pPr marL="234950" indent="-234950" algn="l" rtl="0" eaLnBrk="0" fontAlgn="base" hangingPunct="0">
        <a:spcBef>
          <a:spcPct val="100000"/>
        </a:spcBef>
        <a:spcAft>
          <a:spcPct val="0"/>
        </a:spcAft>
        <a:buClr>
          <a:srgbClr val="0B1F65"/>
        </a:buClr>
        <a:buFont typeface="Webdings" pitchFamily="18" charset="2"/>
        <a:buChar char="4"/>
        <a:defRPr sz="16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220663" algn="l" rtl="0" eaLnBrk="0" fontAlgn="base" hangingPunct="0">
        <a:lnSpc>
          <a:spcPct val="90000"/>
        </a:lnSpc>
        <a:spcBef>
          <a:spcPct val="40000"/>
        </a:spcBef>
        <a:spcAft>
          <a:spcPct val="0"/>
        </a:spcAft>
        <a:buClr>
          <a:srgbClr val="0B1F65"/>
        </a:buClr>
        <a:buChar char="–"/>
        <a:defRPr sz="1600">
          <a:solidFill>
            <a:schemeClr val="tx1"/>
          </a:solidFill>
          <a:latin typeface="+mn-lt"/>
        </a:defRPr>
      </a:lvl2pPr>
      <a:lvl3pPr marL="2278063" indent="11113" algn="l" rtl="0" eaLnBrk="0" fontAlgn="base" hangingPunct="0">
        <a:lnSpc>
          <a:spcPct val="90000"/>
        </a:lnSpc>
        <a:spcBef>
          <a:spcPct val="40000"/>
        </a:spcBef>
        <a:spcAft>
          <a:spcPct val="0"/>
        </a:spcAft>
        <a:buClr>
          <a:srgbClr val="0B1F65"/>
        </a:buClr>
        <a:buFont typeface="Webdings" pitchFamily="18" charset="2"/>
        <a:defRPr sz="1600">
          <a:solidFill>
            <a:schemeClr val="tx1"/>
          </a:solidFill>
          <a:latin typeface="+mn-lt"/>
        </a:defRPr>
      </a:lvl3pPr>
      <a:lvl4pPr marL="2403475" indent="-1031875" algn="l" rtl="0" eaLnBrk="0" fontAlgn="base" hangingPunct="0">
        <a:lnSpc>
          <a:spcPct val="90000"/>
        </a:lnSpc>
        <a:spcBef>
          <a:spcPct val="40000"/>
        </a:spcBef>
        <a:spcAft>
          <a:spcPct val="0"/>
        </a:spcAft>
        <a:buClr>
          <a:srgbClr val="0B1F65"/>
        </a:buClr>
        <a:defRPr sz="1600">
          <a:solidFill>
            <a:schemeClr val="tx1"/>
          </a:solidFill>
          <a:latin typeface="+mn-lt"/>
        </a:defRPr>
      </a:lvl4pPr>
      <a:lvl5pPr marL="2517775" indent="-688975" algn="l" rtl="0" eaLnBrk="0" fontAlgn="base" hangingPunct="0">
        <a:lnSpc>
          <a:spcPct val="90000"/>
        </a:lnSpc>
        <a:spcBef>
          <a:spcPct val="0"/>
        </a:spcBef>
        <a:spcAft>
          <a:spcPct val="40000"/>
        </a:spcAft>
        <a:buClr>
          <a:schemeClr val="tx1"/>
        </a:buClr>
        <a:buSzPct val="40000"/>
        <a:buFont typeface="Arial" charset="0"/>
        <a:defRPr sz="1600">
          <a:solidFill>
            <a:schemeClr val="tx1"/>
          </a:solidFill>
          <a:latin typeface="+mn-lt"/>
        </a:defRPr>
      </a:lvl5pPr>
      <a:lvl6pPr marL="2974975" algn="l" rtl="0" eaLnBrk="0" fontAlgn="base" hangingPunct="0">
        <a:lnSpc>
          <a:spcPct val="90000"/>
        </a:lnSpc>
        <a:spcBef>
          <a:spcPct val="0"/>
        </a:spcBef>
        <a:spcAft>
          <a:spcPct val="40000"/>
        </a:spcAft>
        <a:buClr>
          <a:schemeClr val="tx1"/>
        </a:buClr>
        <a:buSzPct val="40000"/>
        <a:buFont typeface="Arial" charset="0"/>
        <a:defRPr sz="1600">
          <a:solidFill>
            <a:schemeClr val="tx1"/>
          </a:solidFill>
          <a:latin typeface="+mn-lt"/>
        </a:defRPr>
      </a:lvl6pPr>
      <a:lvl7pPr marL="3432175" algn="l" rtl="0" eaLnBrk="0" fontAlgn="base" hangingPunct="0">
        <a:lnSpc>
          <a:spcPct val="90000"/>
        </a:lnSpc>
        <a:spcBef>
          <a:spcPct val="0"/>
        </a:spcBef>
        <a:spcAft>
          <a:spcPct val="40000"/>
        </a:spcAft>
        <a:buClr>
          <a:schemeClr val="tx1"/>
        </a:buClr>
        <a:buSzPct val="40000"/>
        <a:buFont typeface="Arial" charset="0"/>
        <a:defRPr sz="1600">
          <a:solidFill>
            <a:schemeClr val="tx1"/>
          </a:solidFill>
          <a:latin typeface="+mn-lt"/>
        </a:defRPr>
      </a:lvl7pPr>
      <a:lvl8pPr marL="3889375" algn="l" rtl="0" eaLnBrk="0" fontAlgn="base" hangingPunct="0">
        <a:lnSpc>
          <a:spcPct val="90000"/>
        </a:lnSpc>
        <a:spcBef>
          <a:spcPct val="0"/>
        </a:spcBef>
        <a:spcAft>
          <a:spcPct val="40000"/>
        </a:spcAft>
        <a:buClr>
          <a:schemeClr val="tx1"/>
        </a:buClr>
        <a:buSzPct val="40000"/>
        <a:buFont typeface="Arial" charset="0"/>
        <a:defRPr sz="1600">
          <a:solidFill>
            <a:schemeClr val="tx1"/>
          </a:solidFill>
          <a:latin typeface="+mn-lt"/>
        </a:defRPr>
      </a:lvl8pPr>
      <a:lvl9pPr marL="4346575" algn="l" rtl="0" eaLnBrk="0" fontAlgn="base" hangingPunct="0">
        <a:lnSpc>
          <a:spcPct val="90000"/>
        </a:lnSpc>
        <a:spcBef>
          <a:spcPct val="0"/>
        </a:spcBef>
        <a:spcAft>
          <a:spcPct val="40000"/>
        </a:spcAft>
        <a:buClr>
          <a:schemeClr val="tx1"/>
        </a:buClr>
        <a:buSzPct val="40000"/>
        <a:buFont typeface="Arial" charset="0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tmp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png"/><Relationship Id="rId5" Type="http://schemas.openxmlformats.org/officeDocument/2006/relationships/image" Target="../media/image5.emf"/><Relationship Id="rId4" Type="http://schemas.openxmlformats.org/officeDocument/2006/relationships/package" Target="../embeddings/Microsoft_Word_Document.docx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8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172200"/>
            <a:ext cx="9902825" cy="53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6" name="Rectangle 30"/>
          <p:cNvSpPr>
            <a:spLocks noChangeArrowheads="1"/>
          </p:cNvSpPr>
          <p:nvPr/>
        </p:nvSpPr>
        <p:spPr bwMode="auto">
          <a:xfrm>
            <a:off x="5738813" y="4279900"/>
            <a:ext cx="2509837" cy="67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algn="r"/>
            <a:r>
              <a:rPr lang="en-US" sz="1600" dirty="0"/>
              <a:t>June 2018</a:t>
            </a:r>
          </a:p>
          <a:p>
            <a:pPr algn="r"/>
            <a:endParaRPr lang="en-US" sz="1600" dirty="0">
              <a:highlight>
                <a:srgbClr val="FFFF00"/>
              </a:highlight>
            </a:endParaRPr>
          </a:p>
        </p:txBody>
      </p:sp>
      <p:sp>
        <p:nvSpPr>
          <p:cNvPr id="3077" name="Rectangle 33"/>
          <p:cNvSpPr>
            <a:spLocks noChangeArrowheads="1"/>
          </p:cNvSpPr>
          <p:nvPr/>
        </p:nvSpPr>
        <p:spPr bwMode="auto">
          <a:xfrm>
            <a:off x="4373563" y="4889500"/>
            <a:ext cx="3875087" cy="1384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900" i="1" dirty="0"/>
              <a:t>.</a:t>
            </a:r>
          </a:p>
        </p:txBody>
      </p:sp>
      <p:sp>
        <p:nvSpPr>
          <p:cNvPr id="3078" name="Line 34"/>
          <p:cNvSpPr>
            <a:spLocks noChangeShapeType="1"/>
          </p:cNvSpPr>
          <p:nvPr/>
        </p:nvSpPr>
        <p:spPr bwMode="auto">
          <a:xfrm>
            <a:off x="1609725" y="1524000"/>
            <a:ext cx="0" cy="1905000"/>
          </a:xfrm>
          <a:prstGeom prst="line">
            <a:avLst/>
          </a:prstGeom>
          <a:noFill/>
          <a:ln w="101600">
            <a:solidFill>
              <a:srgbClr val="0B1F65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3079" name="Rectangle 85"/>
          <p:cNvSpPr>
            <a:spLocks noChangeArrowheads="1"/>
          </p:cNvSpPr>
          <p:nvPr/>
        </p:nvSpPr>
        <p:spPr bwMode="auto">
          <a:xfrm>
            <a:off x="1863725" y="1844608"/>
            <a:ext cx="6384925" cy="18891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/>
          <a:lstStyle/>
          <a:p>
            <a:pPr algn="l">
              <a:lnSpc>
                <a:spcPct val="90000"/>
              </a:lnSpc>
            </a:pPr>
            <a:endParaRPr lang="en-US" sz="2800" b="1" dirty="0"/>
          </a:p>
          <a:p>
            <a:pPr algn="l">
              <a:lnSpc>
                <a:spcPct val="90000"/>
              </a:lnSpc>
            </a:pPr>
            <a:endParaRPr lang="en-US" sz="2800" b="1" dirty="0"/>
          </a:p>
          <a:p>
            <a:pPr algn="l">
              <a:lnSpc>
                <a:spcPct val="90000"/>
              </a:lnSpc>
            </a:pPr>
            <a:r>
              <a:rPr lang="en-US" sz="2800" b="1" dirty="0"/>
              <a:t>911 State Assessment Overview</a:t>
            </a:r>
          </a:p>
          <a:p>
            <a:pPr algn="l">
              <a:lnSpc>
                <a:spcPct val="90000"/>
              </a:lnSpc>
            </a:pPr>
            <a:endParaRPr lang="en-US" sz="2000" b="1" dirty="0"/>
          </a:p>
          <a:p>
            <a:pPr algn="l">
              <a:lnSpc>
                <a:spcPct val="90000"/>
              </a:lnSpc>
            </a:pPr>
            <a:r>
              <a:rPr lang="en-US" sz="2000" b="1" dirty="0"/>
              <a:t>Kansas 911 Coordinating Council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9412" y="5562600"/>
            <a:ext cx="1663700" cy="639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9412" y="304800"/>
            <a:ext cx="8985250" cy="457200"/>
          </a:xfrm>
        </p:spPr>
        <p:txBody>
          <a:bodyPr/>
          <a:lstStyle/>
          <a:p>
            <a:r>
              <a:rPr lang="en-US" dirty="0"/>
              <a:t>Questions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8012" y="838200"/>
            <a:ext cx="8458200" cy="4191000"/>
          </a:xfrm>
        </p:spPr>
        <p:txBody>
          <a:bodyPr/>
          <a:lstStyle/>
          <a:p>
            <a:pPr marL="0" indent="0" algn="just">
              <a:buNone/>
            </a:pPr>
            <a:endParaRPr lang="en-US" sz="1400" dirty="0">
              <a:solidFill>
                <a:srgbClr val="000000"/>
              </a:solidFill>
            </a:endParaRPr>
          </a:p>
          <a:p>
            <a:pPr lvl="0" algn="just"/>
            <a:endParaRPr lang="en-US" sz="1400" dirty="0">
              <a:solidFill>
                <a:srgbClr val="000000"/>
              </a:solidFill>
            </a:endParaRPr>
          </a:p>
          <a:p>
            <a:pPr lvl="0"/>
            <a:endParaRPr lang="en-US" sz="1400" dirty="0">
              <a:solidFill>
                <a:srgbClr val="000000"/>
              </a:solidFill>
            </a:endParaRPr>
          </a:p>
          <a:p>
            <a:pPr lvl="0"/>
            <a:endParaRPr lang="en-US" sz="1400" dirty="0">
              <a:solidFill>
                <a:srgbClr val="000000"/>
              </a:solidFill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32158" y="5638800"/>
            <a:ext cx="1663700" cy="639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0624" y="1524000"/>
            <a:ext cx="3642826" cy="31043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31640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379412" y="228600"/>
            <a:ext cx="8985250" cy="533400"/>
          </a:xfrm>
        </p:spPr>
        <p:txBody>
          <a:bodyPr/>
          <a:lstStyle/>
          <a:p>
            <a:r>
              <a:rPr lang="en-US" dirty="0"/>
              <a:t>Background: National 911 State Assessment Guidelines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5612" y="1066800"/>
            <a:ext cx="5257800" cy="4648201"/>
          </a:xfrm>
        </p:spPr>
        <p:txBody>
          <a:bodyPr/>
          <a:lstStyle/>
          <a:p>
            <a:r>
              <a:rPr lang="en-US" sz="1400" dirty="0"/>
              <a:t>Modeled after EMS assessments, which have been used for many years to help EMS systems identify strengths and leverage resources to make improvements</a:t>
            </a:r>
          </a:p>
          <a:p>
            <a:r>
              <a:rPr lang="en-US" sz="1400" dirty="0"/>
              <a:t>911 Assessment Guidelines were developed by diverse representatives from the 911 community over two years as part of National 911 Assessment Guidelines Working Group (NAGWG) </a:t>
            </a:r>
          </a:p>
          <a:p>
            <a:r>
              <a:rPr lang="en-US" sz="1400" dirty="0"/>
              <a:t>Successful pilot assessment conducted in Delaware</a:t>
            </a:r>
          </a:p>
          <a:p>
            <a:r>
              <a:rPr lang="en-US" sz="1400" dirty="0"/>
              <a:t>Successful assessment conducted in North Carolina </a:t>
            </a:r>
          </a:p>
          <a:p>
            <a:r>
              <a:rPr lang="en-US" sz="1400" dirty="0">
                <a:solidFill>
                  <a:srgbClr val="000000"/>
                </a:solidFill>
              </a:rPr>
              <a:t>Assessments are done at the request of the state and are </a:t>
            </a:r>
            <a:r>
              <a:rPr lang="en-US" sz="1400" b="1" dirty="0">
                <a:solidFill>
                  <a:srgbClr val="000000"/>
                </a:solidFill>
              </a:rPr>
              <a:t>voluntary</a:t>
            </a:r>
          </a:p>
          <a:p>
            <a:r>
              <a:rPr lang="en-US" sz="1400" dirty="0">
                <a:solidFill>
                  <a:srgbClr val="000000"/>
                </a:solidFill>
              </a:rPr>
              <a:t>Process assesses the </a:t>
            </a:r>
            <a:r>
              <a:rPr lang="en-US" sz="1400" b="1" i="1" u="sng" dirty="0">
                <a:solidFill>
                  <a:srgbClr val="000000"/>
                </a:solidFill>
              </a:rPr>
              <a:t>operation</a:t>
            </a:r>
            <a:r>
              <a:rPr lang="en-US" sz="1400" dirty="0">
                <a:solidFill>
                  <a:srgbClr val="000000"/>
                </a:solidFill>
              </a:rPr>
              <a:t> of the statewide 911 system</a:t>
            </a:r>
          </a:p>
          <a:p>
            <a:pPr lvl="1"/>
            <a:r>
              <a:rPr lang="en-US" sz="1400" b="1" i="1" dirty="0">
                <a:solidFill>
                  <a:srgbClr val="000000"/>
                </a:solidFill>
              </a:rPr>
              <a:t>Please note: The assessment is </a:t>
            </a:r>
            <a:r>
              <a:rPr lang="en-US" sz="1400" b="1" i="1" u="sng" dirty="0">
                <a:solidFill>
                  <a:srgbClr val="000000"/>
                </a:solidFill>
              </a:rPr>
              <a:t>not</a:t>
            </a:r>
            <a:r>
              <a:rPr lang="en-US" sz="1400" b="1" i="1" dirty="0">
                <a:solidFill>
                  <a:srgbClr val="000000"/>
                </a:solidFill>
              </a:rPr>
              <a:t> a technical evaluation.</a:t>
            </a:r>
          </a:p>
          <a:p>
            <a:r>
              <a:rPr lang="en-US" sz="1400" dirty="0">
                <a:solidFill>
                  <a:srgbClr val="000000"/>
                </a:solidFill>
              </a:rPr>
              <a:t>The final report is the property of the state.</a:t>
            </a:r>
          </a:p>
          <a:p>
            <a:endParaRPr lang="en-US" dirty="0">
              <a:solidFill>
                <a:srgbClr val="000000"/>
              </a:solidFill>
            </a:endParaRPr>
          </a:p>
          <a:p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75612" y="5638800"/>
            <a:ext cx="1663700" cy="639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" name="Picture 1" descr="Assessment_Handbook_Revised_FINAL.pdf - Adobe Acrobat Pro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445" t="19109" r="7109" b="1858"/>
          <a:stretch/>
        </p:blipFill>
        <p:spPr>
          <a:xfrm>
            <a:off x="6323012" y="1143000"/>
            <a:ext cx="3147934" cy="4122295"/>
          </a:xfrm>
          <a:prstGeom prst="rect">
            <a:avLst/>
          </a:prstGeom>
          <a:ln w="19050">
            <a:solidFill>
              <a:schemeClr val="tx1"/>
            </a:solidFill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9" name="Rectangle 2078"/>
          <p:cNvSpPr/>
          <p:nvPr/>
        </p:nvSpPr>
        <p:spPr bwMode="auto">
          <a:xfrm>
            <a:off x="0" y="2209800"/>
            <a:ext cx="9902825" cy="28194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bg1">
                <a:lumMod val="9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379412" y="228600"/>
            <a:ext cx="8985250" cy="533400"/>
          </a:xfrm>
        </p:spPr>
        <p:txBody>
          <a:bodyPr/>
          <a:lstStyle/>
          <a:p>
            <a:r>
              <a:rPr lang="en-US" dirty="0"/>
              <a:t>Overview of  National 911 State Assessment Guidelines 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39125" y="5715000"/>
            <a:ext cx="1663700" cy="639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Rectangle 7"/>
          <p:cNvSpPr/>
          <p:nvPr/>
        </p:nvSpPr>
        <p:spPr bwMode="auto">
          <a:xfrm>
            <a:off x="114280" y="2353169"/>
            <a:ext cx="994907" cy="815439"/>
          </a:xfrm>
          <a:prstGeom prst="rect">
            <a:avLst/>
          </a:prstGeom>
          <a:solidFill>
            <a:srgbClr val="66C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45720" tIns="45720" rIns="4572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kumimoji="0" lang="en-US" sz="1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Statutory and Regulatory</a:t>
            </a:r>
          </a:p>
        </p:txBody>
      </p:sp>
      <p:sp>
        <p:nvSpPr>
          <p:cNvPr id="11" name="Rectangle 10"/>
          <p:cNvSpPr/>
          <p:nvPr/>
        </p:nvSpPr>
        <p:spPr bwMode="auto">
          <a:xfrm>
            <a:off x="1163608" y="2353169"/>
            <a:ext cx="994907" cy="815439"/>
          </a:xfrm>
          <a:prstGeom prst="rect">
            <a:avLst/>
          </a:prstGeom>
          <a:solidFill>
            <a:srgbClr val="FF9966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45720" tIns="45720" rIns="4572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kumimoji="0" lang="en-US" sz="1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Governance</a:t>
            </a:r>
          </a:p>
        </p:txBody>
      </p:sp>
      <p:sp>
        <p:nvSpPr>
          <p:cNvPr id="12" name="Rectangle 11"/>
          <p:cNvSpPr/>
          <p:nvPr/>
        </p:nvSpPr>
        <p:spPr bwMode="auto">
          <a:xfrm>
            <a:off x="2225057" y="2353169"/>
            <a:ext cx="994907" cy="815439"/>
          </a:xfrm>
          <a:prstGeom prst="rect">
            <a:avLst/>
          </a:prstGeom>
          <a:solidFill>
            <a:srgbClr val="FFCCCC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45720" tIns="45720" rIns="4572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000" b="1" dirty="0"/>
              <a:t>Functional and Operational Planning</a:t>
            </a:r>
            <a:endParaRPr kumimoji="0" lang="en-US" sz="1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3279410" y="2353169"/>
            <a:ext cx="994907" cy="815439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45720" tIns="45720" rIns="4572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kumimoji="0" lang="en-US" sz="1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Standards</a:t>
            </a:r>
          </a:p>
        </p:txBody>
      </p:sp>
      <p:sp>
        <p:nvSpPr>
          <p:cNvPr id="14" name="Rectangle 13"/>
          <p:cNvSpPr/>
          <p:nvPr/>
        </p:nvSpPr>
        <p:spPr bwMode="auto">
          <a:xfrm>
            <a:off x="4325888" y="2343314"/>
            <a:ext cx="994907" cy="815439"/>
          </a:xfrm>
          <a:prstGeom prst="rect">
            <a:avLst/>
          </a:prstGeom>
          <a:solidFill>
            <a:srgbClr val="FF7C8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45720" tIns="45720" rIns="4572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kumimoji="0" lang="en-US" sz="1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Security / Continuity of Operations</a:t>
            </a:r>
          </a:p>
        </p:txBody>
      </p:sp>
      <p:sp>
        <p:nvSpPr>
          <p:cNvPr id="15" name="Rectangle 14"/>
          <p:cNvSpPr/>
          <p:nvPr/>
        </p:nvSpPr>
        <p:spPr bwMode="auto">
          <a:xfrm>
            <a:off x="5372366" y="2343314"/>
            <a:ext cx="994907" cy="815439"/>
          </a:xfrm>
          <a:prstGeom prst="rect">
            <a:avLst/>
          </a:prstGeom>
          <a:solidFill>
            <a:srgbClr val="92D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45720" tIns="45720" rIns="4572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000" b="1" dirty="0"/>
              <a:t>Human Resources / Training</a:t>
            </a:r>
            <a:endParaRPr kumimoji="0" lang="en-US" sz="1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6435777" y="2343314"/>
            <a:ext cx="994907" cy="815439"/>
          </a:xfrm>
          <a:prstGeom prst="rect">
            <a:avLst/>
          </a:prstGeom>
          <a:solidFill>
            <a:srgbClr val="CC99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45720" tIns="45720" rIns="4572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000" b="1" dirty="0"/>
              <a:t>Evaluation</a:t>
            </a:r>
            <a:endParaRPr kumimoji="0" lang="en-US" sz="1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7499188" y="2333004"/>
            <a:ext cx="994907" cy="815439"/>
          </a:xfrm>
          <a:prstGeom prst="rect">
            <a:avLst/>
          </a:prstGeom>
          <a:solidFill>
            <a:srgbClr val="3399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45720" tIns="45720" rIns="4572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000" b="1" dirty="0"/>
              <a:t>Public Education</a:t>
            </a:r>
            <a:endParaRPr kumimoji="0" lang="en-US" sz="1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8" name="Content Placeholder 2"/>
          <p:cNvSpPr>
            <a:spLocks noGrp="1"/>
          </p:cNvSpPr>
          <p:nvPr>
            <p:ph idx="1"/>
          </p:nvPr>
        </p:nvSpPr>
        <p:spPr>
          <a:xfrm>
            <a:off x="455612" y="1066799"/>
            <a:ext cx="9220200" cy="1019669"/>
          </a:xfrm>
        </p:spPr>
        <p:txBody>
          <a:bodyPr/>
          <a:lstStyle/>
          <a:p>
            <a:r>
              <a:rPr lang="en-US" dirty="0"/>
              <a:t>The state is not compared to other states – but compared against an objective benchmark to assess the status of a particular function within the overall </a:t>
            </a:r>
            <a:r>
              <a:rPr lang="en-US" b="1" i="1" dirty="0"/>
              <a:t>operation</a:t>
            </a:r>
            <a:r>
              <a:rPr lang="en-US" dirty="0"/>
              <a:t> of a statewide 911 system</a:t>
            </a:r>
          </a:p>
          <a:p>
            <a:pPr>
              <a:spcAft>
                <a:spcPts val="600"/>
              </a:spcAft>
            </a:pPr>
            <a:r>
              <a:rPr lang="en-US" dirty="0"/>
              <a:t>A total of 83 guidelines exist in nine categories</a:t>
            </a:r>
          </a:p>
        </p:txBody>
      </p:sp>
      <p:sp>
        <p:nvSpPr>
          <p:cNvPr id="10" name="Rectangle 9"/>
          <p:cNvSpPr/>
          <p:nvPr/>
        </p:nvSpPr>
        <p:spPr>
          <a:xfrm>
            <a:off x="369124" y="5181600"/>
            <a:ext cx="952341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34950" lvl="0" indent="-234950" algn="l">
              <a:spcBef>
                <a:spcPct val="100000"/>
              </a:spcBef>
              <a:buClr>
                <a:srgbClr val="0B1F65"/>
              </a:buClr>
              <a:buFont typeface="Webdings" pitchFamily="18" charset="2"/>
              <a:buChar char="4"/>
            </a:pPr>
            <a:r>
              <a:rPr lang="en-US" sz="1600" kern="0" dirty="0">
                <a:solidFill>
                  <a:srgbClr val="000000"/>
                </a:solidFill>
                <a:latin typeface="Arial"/>
              </a:rPr>
              <a:t>The guidelines illustrate functions of effective 911 systems, but do not dictate exactly </a:t>
            </a:r>
            <a:r>
              <a:rPr lang="en-US" sz="1600" b="1" i="1" u="sng" kern="0" dirty="0">
                <a:solidFill>
                  <a:srgbClr val="000000"/>
                </a:solidFill>
                <a:latin typeface="Arial"/>
              </a:rPr>
              <a:t>how</a:t>
            </a:r>
            <a:r>
              <a:rPr lang="en-US" sz="1600" kern="0" dirty="0">
                <a:solidFill>
                  <a:srgbClr val="000000"/>
                </a:solidFill>
                <a:latin typeface="Arial"/>
              </a:rPr>
              <a:t> to achieve an end result</a:t>
            </a:r>
          </a:p>
        </p:txBody>
      </p:sp>
      <p:sp>
        <p:nvSpPr>
          <p:cNvPr id="19" name="Rectangle 18"/>
          <p:cNvSpPr/>
          <p:nvPr/>
        </p:nvSpPr>
        <p:spPr bwMode="auto">
          <a:xfrm>
            <a:off x="421233" y="3487137"/>
            <a:ext cx="381000" cy="381000"/>
          </a:xfrm>
          <a:prstGeom prst="rect">
            <a:avLst/>
          </a:prstGeom>
          <a:solidFill>
            <a:srgbClr val="66C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27</a:t>
            </a:r>
          </a:p>
        </p:txBody>
      </p:sp>
      <p:sp>
        <p:nvSpPr>
          <p:cNvPr id="22" name="Rectangle 21"/>
          <p:cNvSpPr/>
          <p:nvPr/>
        </p:nvSpPr>
        <p:spPr bwMode="auto">
          <a:xfrm>
            <a:off x="1470561" y="3486802"/>
            <a:ext cx="381000" cy="381000"/>
          </a:xfrm>
          <a:prstGeom prst="rect">
            <a:avLst/>
          </a:prstGeom>
          <a:solidFill>
            <a:srgbClr val="FF9966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7</a:t>
            </a:r>
          </a:p>
        </p:txBody>
      </p:sp>
      <p:sp>
        <p:nvSpPr>
          <p:cNvPr id="23" name="Rectangle 22"/>
          <p:cNvSpPr/>
          <p:nvPr/>
        </p:nvSpPr>
        <p:spPr bwMode="auto">
          <a:xfrm>
            <a:off x="2532010" y="3505200"/>
            <a:ext cx="381000" cy="381000"/>
          </a:xfrm>
          <a:prstGeom prst="rect">
            <a:avLst/>
          </a:prstGeom>
          <a:solidFill>
            <a:srgbClr val="FFCCCC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dirty="0"/>
              <a:t>9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4" name="Rectangle 23"/>
          <p:cNvSpPr/>
          <p:nvPr/>
        </p:nvSpPr>
        <p:spPr bwMode="auto">
          <a:xfrm>
            <a:off x="3586363" y="3505200"/>
            <a:ext cx="381000" cy="3810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dirty="0"/>
              <a:t>6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5" name="Rectangle 24"/>
          <p:cNvSpPr/>
          <p:nvPr/>
        </p:nvSpPr>
        <p:spPr bwMode="auto">
          <a:xfrm>
            <a:off x="4632841" y="3485490"/>
            <a:ext cx="381000" cy="381000"/>
          </a:xfrm>
          <a:prstGeom prst="rect">
            <a:avLst/>
          </a:prstGeom>
          <a:solidFill>
            <a:srgbClr val="FF7C8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7</a:t>
            </a:r>
          </a:p>
        </p:txBody>
      </p:sp>
      <p:sp>
        <p:nvSpPr>
          <p:cNvPr id="26" name="Rectangle 25"/>
          <p:cNvSpPr/>
          <p:nvPr/>
        </p:nvSpPr>
        <p:spPr bwMode="auto">
          <a:xfrm>
            <a:off x="5675012" y="3485490"/>
            <a:ext cx="381000" cy="381000"/>
          </a:xfrm>
          <a:prstGeom prst="rect">
            <a:avLst/>
          </a:prstGeom>
          <a:solidFill>
            <a:srgbClr val="92D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dirty="0"/>
              <a:t>8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7" name="Rectangle 26"/>
          <p:cNvSpPr/>
          <p:nvPr/>
        </p:nvSpPr>
        <p:spPr bwMode="auto">
          <a:xfrm>
            <a:off x="6742730" y="3495344"/>
            <a:ext cx="381000" cy="381000"/>
          </a:xfrm>
          <a:prstGeom prst="rect">
            <a:avLst/>
          </a:prstGeom>
          <a:solidFill>
            <a:srgbClr val="CC99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dirty="0"/>
              <a:t>5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8" name="Rectangle 27"/>
          <p:cNvSpPr/>
          <p:nvPr/>
        </p:nvSpPr>
        <p:spPr bwMode="auto">
          <a:xfrm>
            <a:off x="7806140" y="3485490"/>
            <a:ext cx="381000" cy="381000"/>
          </a:xfrm>
          <a:prstGeom prst="rect">
            <a:avLst/>
          </a:prstGeom>
          <a:solidFill>
            <a:srgbClr val="3399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dirty="0"/>
              <a:t>5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21" name="Straight Connector 20"/>
          <p:cNvCxnSpPr>
            <a:stCxn id="8" idx="2"/>
            <a:endCxn id="19" idx="0"/>
          </p:cNvCxnSpPr>
          <p:nvPr/>
        </p:nvCxnSpPr>
        <p:spPr bwMode="auto">
          <a:xfrm flipH="1">
            <a:off x="611733" y="3168608"/>
            <a:ext cx="1" cy="318529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0" name="Straight Connector 29"/>
          <p:cNvCxnSpPr>
            <a:stCxn id="11" idx="2"/>
            <a:endCxn id="22" idx="0"/>
          </p:cNvCxnSpPr>
          <p:nvPr/>
        </p:nvCxnSpPr>
        <p:spPr bwMode="auto">
          <a:xfrm flipH="1">
            <a:off x="1661061" y="3168608"/>
            <a:ext cx="1" cy="318194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1" name="Rectangle 30"/>
          <p:cNvSpPr/>
          <p:nvPr/>
        </p:nvSpPr>
        <p:spPr bwMode="auto">
          <a:xfrm>
            <a:off x="4154252" y="4572000"/>
            <a:ext cx="1600200" cy="304800"/>
          </a:xfrm>
          <a:prstGeom prst="rect">
            <a:avLst/>
          </a:prstGeom>
          <a:solidFill>
            <a:schemeClr val="bg1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kumimoji="0" lang="en-US" sz="14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</a:rPr>
              <a:t>83 Guidelines</a:t>
            </a:r>
          </a:p>
        </p:txBody>
      </p:sp>
      <p:cxnSp>
        <p:nvCxnSpPr>
          <p:cNvPr id="2049" name="Straight Connector 2048"/>
          <p:cNvCxnSpPr>
            <a:cxnSpLocks/>
          </p:cNvCxnSpPr>
          <p:nvPr/>
        </p:nvCxnSpPr>
        <p:spPr bwMode="auto">
          <a:xfrm>
            <a:off x="560447" y="3868137"/>
            <a:ext cx="4262894" cy="703863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52" name="Straight Connector 2051"/>
          <p:cNvCxnSpPr>
            <a:stCxn id="22" idx="2"/>
            <a:endCxn id="31" idx="0"/>
          </p:cNvCxnSpPr>
          <p:nvPr/>
        </p:nvCxnSpPr>
        <p:spPr bwMode="auto">
          <a:xfrm>
            <a:off x="1661061" y="3867802"/>
            <a:ext cx="3293291" cy="704198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54" name="Straight Connector 2053"/>
          <p:cNvCxnSpPr>
            <a:stCxn id="23" idx="2"/>
            <a:endCxn id="31" idx="0"/>
          </p:cNvCxnSpPr>
          <p:nvPr/>
        </p:nvCxnSpPr>
        <p:spPr bwMode="auto">
          <a:xfrm>
            <a:off x="2722510" y="3886200"/>
            <a:ext cx="2231842" cy="68580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56" name="Straight Connector 2055"/>
          <p:cNvCxnSpPr>
            <a:stCxn id="24" idx="2"/>
            <a:endCxn id="31" idx="0"/>
          </p:cNvCxnSpPr>
          <p:nvPr/>
        </p:nvCxnSpPr>
        <p:spPr bwMode="auto">
          <a:xfrm>
            <a:off x="3776863" y="3886200"/>
            <a:ext cx="1177489" cy="68580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58" name="Straight Connector 2057"/>
          <p:cNvCxnSpPr>
            <a:cxnSpLocks/>
            <a:stCxn id="25" idx="2"/>
            <a:endCxn id="31" idx="0"/>
          </p:cNvCxnSpPr>
          <p:nvPr/>
        </p:nvCxnSpPr>
        <p:spPr bwMode="auto">
          <a:xfrm>
            <a:off x="4823341" y="3866490"/>
            <a:ext cx="131011" cy="70551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60" name="Straight Connector 2059"/>
          <p:cNvCxnSpPr>
            <a:stCxn id="26" idx="2"/>
            <a:endCxn id="31" idx="0"/>
          </p:cNvCxnSpPr>
          <p:nvPr/>
        </p:nvCxnSpPr>
        <p:spPr bwMode="auto">
          <a:xfrm flipH="1">
            <a:off x="4954352" y="3866490"/>
            <a:ext cx="911160" cy="70551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62" name="Straight Connector 2061"/>
          <p:cNvCxnSpPr>
            <a:stCxn id="27" idx="2"/>
            <a:endCxn id="31" idx="0"/>
          </p:cNvCxnSpPr>
          <p:nvPr/>
        </p:nvCxnSpPr>
        <p:spPr bwMode="auto">
          <a:xfrm flipH="1">
            <a:off x="4954352" y="3876344"/>
            <a:ext cx="1978878" cy="695656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64" name="Straight Connector 2063"/>
          <p:cNvCxnSpPr>
            <a:stCxn id="28" idx="2"/>
            <a:endCxn id="31" idx="0"/>
          </p:cNvCxnSpPr>
          <p:nvPr/>
        </p:nvCxnSpPr>
        <p:spPr bwMode="auto">
          <a:xfrm flipH="1">
            <a:off x="4954352" y="3866490"/>
            <a:ext cx="3042288" cy="70551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66" name="Straight Connector 2065"/>
          <p:cNvCxnSpPr>
            <a:stCxn id="12" idx="2"/>
            <a:endCxn id="23" idx="0"/>
          </p:cNvCxnSpPr>
          <p:nvPr/>
        </p:nvCxnSpPr>
        <p:spPr bwMode="auto">
          <a:xfrm flipH="1">
            <a:off x="2722510" y="3168608"/>
            <a:ext cx="1" cy="336592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68" name="Straight Connector 2067"/>
          <p:cNvCxnSpPr>
            <a:stCxn id="13" idx="2"/>
            <a:endCxn id="24" idx="0"/>
          </p:cNvCxnSpPr>
          <p:nvPr/>
        </p:nvCxnSpPr>
        <p:spPr bwMode="auto">
          <a:xfrm flipH="1">
            <a:off x="3776863" y="3168608"/>
            <a:ext cx="1" cy="336592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70" name="Straight Connector 2069"/>
          <p:cNvCxnSpPr>
            <a:stCxn id="14" idx="2"/>
            <a:endCxn id="25" idx="0"/>
          </p:cNvCxnSpPr>
          <p:nvPr/>
        </p:nvCxnSpPr>
        <p:spPr bwMode="auto">
          <a:xfrm flipH="1">
            <a:off x="4823341" y="3158753"/>
            <a:ext cx="1" cy="326737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72" name="Straight Connector 2071"/>
          <p:cNvCxnSpPr>
            <a:stCxn id="15" idx="2"/>
            <a:endCxn id="26" idx="0"/>
          </p:cNvCxnSpPr>
          <p:nvPr/>
        </p:nvCxnSpPr>
        <p:spPr bwMode="auto">
          <a:xfrm flipH="1">
            <a:off x="5865512" y="3158753"/>
            <a:ext cx="4308" cy="326737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74" name="Straight Connector 2073"/>
          <p:cNvCxnSpPr>
            <a:stCxn id="16" idx="2"/>
            <a:endCxn id="27" idx="0"/>
          </p:cNvCxnSpPr>
          <p:nvPr/>
        </p:nvCxnSpPr>
        <p:spPr bwMode="auto">
          <a:xfrm flipH="1">
            <a:off x="6933230" y="3158753"/>
            <a:ext cx="1" cy="336591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76" name="Straight Connector 2075"/>
          <p:cNvCxnSpPr>
            <a:stCxn id="17" idx="2"/>
            <a:endCxn id="28" idx="0"/>
          </p:cNvCxnSpPr>
          <p:nvPr/>
        </p:nvCxnSpPr>
        <p:spPr bwMode="auto">
          <a:xfrm flipH="1">
            <a:off x="7996640" y="3148443"/>
            <a:ext cx="2" cy="337047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29" name="Rectangle 128">
            <a:extLst>
              <a:ext uri="{FF2B5EF4-FFF2-40B4-BE49-F238E27FC236}">
                <a16:creationId xmlns:a16="http://schemas.microsoft.com/office/drawing/2014/main" id="{8FCF31BF-4CA7-4F8D-B4B7-6C767676B225}"/>
              </a:ext>
            </a:extLst>
          </p:cNvPr>
          <p:cNvSpPr/>
          <p:nvPr/>
        </p:nvSpPr>
        <p:spPr bwMode="auto">
          <a:xfrm>
            <a:off x="8569796" y="2326105"/>
            <a:ext cx="994907" cy="815439"/>
          </a:xfrm>
          <a:prstGeom prst="rect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45720" tIns="45720" rIns="4572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000" b="1" dirty="0"/>
              <a:t>Next Generation 911 Maturity Model</a:t>
            </a:r>
            <a:endParaRPr kumimoji="0" lang="en-US" sz="1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30" name="Rectangle 129">
            <a:extLst>
              <a:ext uri="{FF2B5EF4-FFF2-40B4-BE49-F238E27FC236}">
                <a16:creationId xmlns:a16="http://schemas.microsoft.com/office/drawing/2014/main" id="{E8219F6E-1750-45B3-A571-A1E99C1128CD}"/>
              </a:ext>
            </a:extLst>
          </p:cNvPr>
          <p:cNvSpPr/>
          <p:nvPr/>
        </p:nvSpPr>
        <p:spPr bwMode="auto">
          <a:xfrm>
            <a:off x="8876748" y="3478591"/>
            <a:ext cx="381000" cy="381000"/>
          </a:xfrm>
          <a:prstGeom prst="rect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dirty="0"/>
              <a:t>9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31" name="Straight Connector 130">
            <a:extLst>
              <a:ext uri="{FF2B5EF4-FFF2-40B4-BE49-F238E27FC236}">
                <a16:creationId xmlns:a16="http://schemas.microsoft.com/office/drawing/2014/main" id="{87A52697-9F07-49C9-A9E5-724F6381D574}"/>
              </a:ext>
            </a:extLst>
          </p:cNvPr>
          <p:cNvCxnSpPr>
            <a:cxnSpLocks/>
            <a:stCxn id="130" idx="2"/>
            <a:endCxn id="31" idx="0"/>
          </p:cNvCxnSpPr>
          <p:nvPr/>
        </p:nvCxnSpPr>
        <p:spPr bwMode="auto">
          <a:xfrm flipH="1">
            <a:off x="4954352" y="3859591"/>
            <a:ext cx="4112896" cy="712409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2" name="Straight Connector 131">
            <a:extLst>
              <a:ext uri="{FF2B5EF4-FFF2-40B4-BE49-F238E27FC236}">
                <a16:creationId xmlns:a16="http://schemas.microsoft.com/office/drawing/2014/main" id="{4ED743EC-B0C6-4AD3-AC1D-6BC7DEB52880}"/>
              </a:ext>
            </a:extLst>
          </p:cNvPr>
          <p:cNvCxnSpPr/>
          <p:nvPr/>
        </p:nvCxnSpPr>
        <p:spPr bwMode="auto">
          <a:xfrm flipH="1">
            <a:off x="9060049" y="3143005"/>
            <a:ext cx="2" cy="337047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21289233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15"/>
          <p:cNvSpPr>
            <a:spLocks noGrp="1" noChangeArrowheads="1"/>
          </p:cNvSpPr>
          <p:nvPr>
            <p:ph type="title"/>
          </p:nvPr>
        </p:nvSpPr>
        <p:spPr>
          <a:xfrm>
            <a:off x="379412" y="-32656"/>
            <a:ext cx="9077590" cy="793047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r>
              <a:rPr lang="en-US" dirty="0"/>
              <a:t>Guideline Example</a:t>
            </a:r>
          </a:p>
        </p:txBody>
      </p:sp>
      <p:graphicFrame>
        <p:nvGraphicFramePr>
          <p:cNvPr id="4098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32723113"/>
              </p:ext>
            </p:extLst>
          </p:nvPr>
        </p:nvGraphicFramePr>
        <p:xfrm>
          <a:off x="922156" y="1905000"/>
          <a:ext cx="8058512" cy="379329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1" name="Document" r:id="rId4" imgW="6095886" imgH="2325178" progId="Word.Document.12">
                  <p:embed/>
                </p:oleObj>
              </mc:Choice>
              <mc:Fallback>
                <p:oleObj name="Document" r:id="rId4" imgW="6095886" imgH="2325178" progId="Word.Document.1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22156" y="1905000"/>
                        <a:ext cx="8058512" cy="379329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39125" y="5638800"/>
            <a:ext cx="1663700" cy="639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4"/>
          <p:cNvSpPr/>
          <p:nvPr/>
        </p:nvSpPr>
        <p:spPr>
          <a:xfrm>
            <a:off x="369124" y="1066800"/>
            <a:ext cx="952341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34950" lvl="0" indent="-234950" algn="l">
              <a:spcBef>
                <a:spcPct val="100000"/>
              </a:spcBef>
              <a:buClr>
                <a:srgbClr val="0B1F65"/>
              </a:buClr>
              <a:buFont typeface="Webdings" pitchFamily="18" charset="2"/>
              <a:buChar char="4"/>
            </a:pPr>
            <a:r>
              <a:rPr lang="en-US" sz="1600" kern="0" dirty="0">
                <a:solidFill>
                  <a:srgbClr val="000000"/>
                </a:solidFill>
                <a:latin typeface="Arial"/>
              </a:rPr>
              <a:t>Each guideline includes a description of the levels of criteria, the rationale for why the guideline is relevant and important to the assessment, and guidance for the assessors</a:t>
            </a:r>
          </a:p>
        </p:txBody>
      </p:sp>
    </p:spTree>
    <p:extLst>
      <p:ext uri="{BB962C8B-B14F-4D97-AF65-F5344CB8AC3E}">
        <p14:creationId xmlns:p14="http://schemas.microsoft.com/office/powerpoint/2010/main" val="31585905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1812" y="990600"/>
            <a:ext cx="8915400" cy="3962400"/>
          </a:xfrm>
        </p:spPr>
        <p:txBody>
          <a:bodyPr/>
          <a:lstStyle/>
          <a:p>
            <a:r>
              <a:rPr lang="en-US" dirty="0"/>
              <a:t>Provides a comprehensive appraisal of a statewide 911 system across a diverse set of topics</a:t>
            </a:r>
          </a:p>
          <a:p>
            <a:r>
              <a:rPr lang="en-US" dirty="0"/>
              <a:t>Provides an objective assessment at the national level using a benchmark developed by the 911 community</a:t>
            </a:r>
          </a:p>
          <a:p>
            <a:r>
              <a:rPr lang="en-US" dirty="0"/>
              <a:t>Conducted by a group of experienced 911 peers and leaders within their domain of expertise, who are also developing NG911 networks and systems</a:t>
            </a:r>
          </a:p>
          <a:p>
            <a:r>
              <a:rPr lang="en-US" dirty="0"/>
              <a:t>Identifies strengths and weaknesses within the current 911 system, providing a “roadmap” for improvement</a:t>
            </a:r>
          </a:p>
          <a:p>
            <a:r>
              <a:rPr lang="en-US" dirty="0"/>
              <a:t>Generated by a neutral, non-profit third-party, the report can confirm/validate the needs of the statewide 911 system </a:t>
            </a:r>
          </a:p>
          <a:p>
            <a:r>
              <a:rPr lang="en-US" dirty="0"/>
              <a:t>Performed onsite, providing an opportunity for state representatives and stakeholders to exchange information and ideas with the assessment team </a:t>
            </a:r>
          </a:p>
          <a:p>
            <a:r>
              <a:rPr lang="en-US" dirty="0"/>
              <a:t>Results can be used to benchmark the state’s 911 system and measure future progress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1678" y="228600"/>
            <a:ext cx="1663700" cy="639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1257162"/>
              </p:ext>
            </p:extLst>
          </p:nvPr>
        </p:nvGraphicFramePr>
        <p:xfrm>
          <a:off x="608012" y="5105400"/>
          <a:ext cx="8610600" cy="914400"/>
        </p:xfrm>
        <a:graphic>
          <a:graphicData uri="http://schemas.openxmlformats.org/drawingml/2006/table">
            <a:tbl>
              <a:tblPr bandRow="1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8610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914400">
                <a:tc>
                  <a:txBody>
                    <a:bodyPr/>
                    <a:lstStyle/>
                    <a:p>
                      <a:pPr algn="ctr"/>
                      <a:r>
                        <a:rPr lang="en-US" sz="1800" b="0" i="1" dirty="0">
                          <a:solidFill>
                            <a:schemeClr val="bg1"/>
                          </a:solidFill>
                        </a:rPr>
                        <a:t>“The assessment will identify areas</a:t>
                      </a:r>
                      <a:r>
                        <a:rPr lang="en-US" sz="1800" b="0" i="1" baseline="0" dirty="0">
                          <a:solidFill>
                            <a:schemeClr val="bg1"/>
                          </a:solidFill>
                        </a:rPr>
                        <a:t> of improvement in our existing NG9-1-1 structure. Providing the Kansas 911 Coordinating Council with a roadmap to continue leading the national in Next Generation 9-1-1”</a:t>
                      </a:r>
                      <a:endParaRPr lang="en-US" sz="1800" b="0" i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1" name="Rectangle 2"/>
          <p:cNvSpPr>
            <a:spLocks noGrp="1" noChangeArrowheads="1"/>
          </p:cNvSpPr>
          <p:nvPr>
            <p:ph type="title"/>
          </p:nvPr>
        </p:nvSpPr>
        <p:spPr>
          <a:xfrm>
            <a:off x="379412" y="304800"/>
            <a:ext cx="8985250" cy="457200"/>
          </a:xfrm>
        </p:spPr>
        <p:txBody>
          <a:bodyPr/>
          <a:lstStyle/>
          <a:p>
            <a:r>
              <a:rPr lang="en-US" dirty="0"/>
              <a:t>911 State Assessment Benefits and Outcomes</a:t>
            </a:r>
          </a:p>
        </p:txBody>
      </p:sp>
    </p:spTree>
    <p:extLst>
      <p:ext uri="{BB962C8B-B14F-4D97-AF65-F5344CB8AC3E}">
        <p14:creationId xmlns:p14="http://schemas.microsoft.com/office/powerpoint/2010/main" val="9831490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9412" y="304800"/>
            <a:ext cx="8985250" cy="457200"/>
          </a:xfrm>
        </p:spPr>
        <p:txBody>
          <a:bodyPr/>
          <a:lstStyle/>
          <a:p>
            <a:r>
              <a:rPr lang="en-US" dirty="0"/>
              <a:t>911 State Assessment Logistics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99412" y="152400"/>
            <a:ext cx="1663700" cy="639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ound Same Side Corner Rectangle 4"/>
          <p:cNvSpPr/>
          <p:nvPr/>
        </p:nvSpPr>
        <p:spPr bwMode="auto">
          <a:xfrm>
            <a:off x="5203762" y="1905000"/>
            <a:ext cx="3962400" cy="556522"/>
          </a:xfrm>
          <a:prstGeom prst="round2SameRect">
            <a:avLst>
              <a:gd name="adj1" fmla="val 6525"/>
              <a:gd name="adj2" fmla="val 0"/>
            </a:avLst>
          </a:prstGeom>
          <a:solidFill>
            <a:srgbClr val="1F4EA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38100" dist="12700" dir="2700000">
              <a:srgbClr val="000000">
                <a:alpha val="25000"/>
              </a:srgbClr>
            </a:outerShdw>
          </a:effec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US" sz="1600" b="1" dirty="0">
                <a:solidFill>
                  <a:srgbClr val="FFFFFF"/>
                </a:solidFill>
                <a:ea typeface="ＭＳ Ｐゴシック" pitchFamily="84" charset="-128"/>
              </a:rPr>
              <a:t>State</a:t>
            </a:r>
          </a:p>
        </p:txBody>
      </p:sp>
      <p:sp>
        <p:nvSpPr>
          <p:cNvPr id="6" name="Round Same Side Corner Rectangle 5"/>
          <p:cNvSpPr/>
          <p:nvPr/>
        </p:nvSpPr>
        <p:spPr bwMode="auto">
          <a:xfrm>
            <a:off x="798781" y="1905000"/>
            <a:ext cx="3962400" cy="556522"/>
          </a:xfrm>
          <a:prstGeom prst="round2SameRect">
            <a:avLst>
              <a:gd name="adj1" fmla="val 6525"/>
              <a:gd name="adj2" fmla="val 0"/>
            </a:avLst>
          </a:prstGeom>
          <a:solidFill>
            <a:srgbClr val="1F4EA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38100" dist="12700" dir="2700000">
              <a:srgbClr val="000000">
                <a:alpha val="25000"/>
              </a:srgbClr>
            </a:outerShdw>
          </a:effec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solidFill>
                  <a:srgbClr val="FFFFFF"/>
                </a:solidFill>
                <a:ea typeface="ＭＳ Ｐゴシック" pitchFamily="84" charset="-128"/>
              </a:rPr>
              <a:t>National 911 Program</a:t>
            </a:r>
          </a:p>
        </p:txBody>
      </p:sp>
      <p:sp>
        <p:nvSpPr>
          <p:cNvPr id="7" name="Round Same Side Corner Rectangle 6"/>
          <p:cNvSpPr/>
          <p:nvPr/>
        </p:nvSpPr>
        <p:spPr bwMode="auto">
          <a:xfrm rot="10800000" flipV="1">
            <a:off x="5200195" y="2541845"/>
            <a:ext cx="3962400" cy="3348677"/>
          </a:xfrm>
          <a:prstGeom prst="round2SameRect">
            <a:avLst>
              <a:gd name="adj1" fmla="val 0"/>
              <a:gd name="adj2" fmla="val 9668"/>
            </a:avLst>
          </a:prstGeom>
          <a:solidFill>
            <a:srgbClr val="1F4EA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38100" dist="12700" dir="2700000">
              <a:srgbClr val="000000">
                <a:alpha val="25000"/>
              </a:srgb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233363" indent="-233363" algn="l">
              <a:buFont typeface="Webdings" pitchFamily="18" charset="2"/>
              <a:buChar char="4"/>
            </a:pPr>
            <a:r>
              <a:rPr lang="en-US" sz="1400" dirty="0">
                <a:solidFill>
                  <a:srgbClr val="FFFFFF"/>
                </a:solidFill>
              </a:rPr>
              <a:t>Initial kick-off meeting</a:t>
            </a:r>
          </a:p>
          <a:p>
            <a:pPr marL="233363" indent="-233363" algn="l">
              <a:buFont typeface="Webdings" pitchFamily="18" charset="2"/>
              <a:buChar char="4"/>
            </a:pPr>
            <a:r>
              <a:rPr lang="en-US" sz="1400" dirty="0">
                <a:solidFill>
                  <a:srgbClr val="FFFF00"/>
                </a:solidFill>
              </a:rPr>
              <a:t>State assessment team gathering </a:t>
            </a:r>
          </a:p>
          <a:p>
            <a:pPr marL="233363" indent="-233363" algn="l">
              <a:buFont typeface="Webdings" pitchFamily="18" charset="2"/>
              <a:buChar char="4"/>
            </a:pPr>
            <a:r>
              <a:rPr lang="en-US" sz="1400" dirty="0">
                <a:solidFill>
                  <a:srgbClr val="FFFFFF"/>
                </a:solidFill>
              </a:rPr>
              <a:t>Engage all stakeholders to ensure commitment to </a:t>
            </a:r>
            <a:r>
              <a:rPr lang="en-US" sz="1400" dirty="0">
                <a:solidFill>
                  <a:srgbClr val="FFFF00"/>
                </a:solidFill>
              </a:rPr>
              <a:t>data collection </a:t>
            </a:r>
            <a:r>
              <a:rPr lang="en-US" sz="1400" dirty="0">
                <a:solidFill>
                  <a:srgbClr val="FFFFFF"/>
                </a:solidFill>
              </a:rPr>
              <a:t>efforts </a:t>
            </a:r>
          </a:p>
          <a:p>
            <a:pPr marL="233363" indent="-233363" algn="l">
              <a:buFont typeface="Webdings" pitchFamily="18" charset="2"/>
              <a:buChar char="4"/>
            </a:pPr>
            <a:r>
              <a:rPr lang="en-US" sz="1400" dirty="0">
                <a:solidFill>
                  <a:srgbClr val="FFFFFF"/>
                </a:solidFill>
              </a:rPr>
              <a:t>Complete current environment document </a:t>
            </a:r>
          </a:p>
          <a:p>
            <a:pPr marL="233363" indent="-233363" algn="l">
              <a:buFont typeface="Webdings" pitchFamily="18" charset="2"/>
              <a:buChar char="4"/>
            </a:pPr>
            <a:r>
              <a:rPr lang="en-US" sz="1400" dirty="0">
                <a:solidFill>
                  <a:srgbClr val="FFFF00"/>
                </a:solidFill>
              </a:rPr>
              <a:t>Plan logistics </a:t>
            </a:r>
            <a:r>
              <a:rPr lang="en-US" sz="1400" dirty="0">
                <a:solidFill>
                  <a:srgbClr val="FFFFFF"/>
                </a:solidFill>
              </a:rPr>
              <a:t>for on-site assessment (facilities, etc.) </a:t>
            </a:r>
          </a:p>
          <a:p>
            <a:pPr marL="233363" indent="-233363" algn="l">
              <a:buFont typeface="Webdings" pitchFamily="18" charset="2"/>
              <a:buChar char="4"/>
            </a:pPr>
            <a:r>
              <a:rPr lang="en-US" sz="1400" dirty="0">
                <a:solidFill>
                  <a:srgbClr val="FFFFFF"/>
                </a:solidFill>
              </a:rPr>
              <a:t>Arrange schedules for assessment team</a:t>
            </a:r>
          </a:p>
          <a:p>
            <a:pPr marL="742950" lvl="1" indent="-285750" algn="l">
              <a:buFont typeface="Courier New" panose="02070309020205020404" pitchFamily="49" charset="0"/>
              <a:buChar char="o"/>
            </a:pPr>
            <a:r>
              <a:rPr lang="en-US" sz="1400" dirty="0">
                <a:solidFill>
                  <a:srgbClr val="FFFFFF"/>
                </a:solidFill>
              </a:rPr>
              <a:t>In-person gathering upon assessment team arrival </a:t>
            </a:r>
          </a:p>
          <a:p>
            <a:pPr marL="233363" indent="-233363" algn="l">
              <a:buFont typeface="Webdings" pitchFamily="18" charset="2"/>
              <a:buChar char="4"/>
            </a:pPr>
            <a:r>
              <a:rPr lang="en-US" sz="1400" dirty="0">
                <a:solidFill>
                  <a:srgbClr val="FFFFFF"/>
                </a:solidFill>
              </a:rPr>
              <a:t>Prepare a state briefing for the assessors</a:t>
            </a:r>
          </a:p>
          <a:p>
            <a:pPr marL="233363" indent="-233363" algn="l">
              <a:buFont typeface="Webdings" pitchFamily="18" charset="2"/>
              <a:buChar char="4"/>
            </a:pPr>
            <a:r>
              <a:rPr lang="en-US" sz="1400" dirty="0">
                <a:solidFill>
                  <a:srgbClr val="FFFFFF"/>
                </a:solidFill>
              </a:rPr>
              <a:t>Provide comments to draft report and participate in post-assessment activities</a:t>
            </a:r>
          </a:p>
          <a:p>
            <a:pPr marL="233363" indent="-233363" algn="l">
              <a:buFont typeface="Webdings" pitchFamily="18" charset="2"/>
              <a:buChar char="4"/>
            </a:pPr>
            <a:r>
              <a:rPr lang="en-US" sz="1400" dirty="0">
                <a:solidFill>
                  <a:srgbClr val="FFFF00"/>
                </a:solidFill>
              </a:rPr>
              <a:t>Reimburse </a:t>
            </a:r>
            <a:r>
              <a:rPr lang="en-US" sz="1400" dirty="0">
                <a:solidFill>
                  <a:srgbClr val="FFFFFF"/>
                </a:solidFill>
              </a:rPr>
              <a:t>assessment team for expenses (see cost estimate)</a:t>
            </a:r>
          </a:p>
          <a:p>
            <a:pPr marL="233363" indent="-233363" algn="l" eaLnBrk="0" fontAlgn="base" hangingPunct="0">
              <a:spcBef>
                <a:spcPct val="0"/>
              </a:spcBef>
              <a:spcAft>
                <a:spcPct val="0"/>
              </a:spcAft>
              <a:buFont typeface="Webdings" pitchFamily="18" charset="2"/>
              <a:buChar char="4"/>
            </a:pPr>
            <a:endParaRPr lang="en-US" sz="1400" dirty="0">
              <a:solidFill>
                <a:srgbClr val="FFFFFF"/>
              </a:solidFill>
            </a:endParaRPr>
          </a:p>
          <a:p>
            <a:pPr marL="233363" indent="-233363" algn="l" eaLnBrk="0" fontAlgn="base" hangingPunct="0">
              <a:spcBef>
                <a:spcPct val="0"/>
              </a:spcBef>
              <a:spcAft>
                <a:spcPct val="0"/>
              </a:spcAft>
              <a:buFont typeface="Webdings" pitchFamily="18" charset="2"/>
              <a:buChar char="4"/>
            </a:pPr>
            <a:endParaRPr lang="en-US" sz="1400" dirty="0">
              <a:solidFill>
                <a:srgbClr val="FFFFFF"/>
              </a:solidFill>
            </a:endParaRPr>
          </a:p>
          <a:p>
            <a:pPr marL="233363" indent="-233363" algn="l" eaLnBrk="0" fontAlgn="base" hangingPunct="0">
              <a:spcBef>
                <a:spcPct val="0"/>
              </a:spcBef>
              <a:spcAft>
                <a:spcPct val="0"/>
              </a:spcAft>
              <a:buFont typeface="Webdings" pitchFamily="18" charset="2"/>
              <a:buChar char="4"/>
            </a:pPr>
            <a:endParaRPr lang="en-US" sz="1400" dirty="0">
              <a:solidFill>
                <a:srgbClr val="FFFFFF"/>
              </a:solidFill>
            </a:endParaRPr>
          </a:p>
          <a:p>
            <a:pPr marL="233363" indent="-233363" algn="l" eaLnBrk="0" fontAlgn="base" hangingPunct="0">
              <a:spcBef>
                <a:spcPct val="0"/>
              </a:spcBef>
              <a:spcAft>
                <a:spcPct val="0"/>
              </a:spcAft>
              <a:buFont typeface="Webdings" pitchFamily="18" charset="2"/>
              <a:buChar char="4"/>
            </a:pPr>
            <a:endParaRPr lang="en-US" sz="1400" dirty="0">
              <a:solidFill>
                <a:srgbClr val="FFFFFF"/>
              </a:solidFill>
            </a:endParaRPr>
          </a:p>
        </p:txBody>
      </p:sp>
      <p:sp>
        <p:nvSpPr>
          <p:cNvPr id="8" name="Round Same Side Corner Rectangle 7"/>
          <p:cNvSpPr/>
          <p:nvPr/>
        </p:nvSpPr>
        <p:spPr bwMode="auto">
          <a:xfrm rot="10800000" flipV="1">
            <a:off x="798779" y="2541844"/>
            <a:ext cx="3962391" cy="3348677"/>
          </a:xfrm>
          <a:prstGeom prst="round2SameRect">
            <a:avLst>
              <a:gd name="adj1" fmla="val 0"/>
              <a:gd name="adj2" fmla="val 8287"/>
            </a:avLst>
          </a:prstGeom>
          <a:solidFill>
            <a:srgbClr val="1F4EA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38100" dist="12700" dir="2700000">
              <a:srgbClr val="000000">
                <a:alpha val="25000"/>
              </a:srgb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225425" indent="-225425" algn="l">
              <a:buFont typeface="Webdings" pitchFamily="18" charset="2"/>
              <a:buChar char="4"/>
            </a:pPr>
            <a:r>
              <a:rPr lang="en-US" sz="1400" dirty="0">
                <a:solidFill>
                  <a:srgbClr val="FFFF00"/>
                </a:solidFill>
              </a:rPr>
              <a:t>Assist state with assessment planning</a:t>
            </a:r>
          </a:p>
          <a:p>
            <a:pPr marL="742950" lvl="1" indent="-285750" algn="l">
              <a:buFont typeface="Courier New" panose="02070309020205020404" pitchFamily="49" charset="0"/>
              <a:buChar char="o"/>
            </a:pPr>
            <a:r>
              <a:rPr lang="en-US" sz="1400" dirty="0">
                <a:solidFill>
                  <a:srgbClr val="FFFFFF"/>
                </a:solidFill>
              </a:rPr>
              <a:t>Develop local/state PSAP assessment team members</a:t>
            </a:r>
          </a:p>
          <a:p>
            <a:pPr marL="225425" indent="-225425" algn="l">
              <a:buFont typeface="Webdings" pitchFamily="18" charset="2"/>
              <a:buChar char="4"/>
            </a:pPr>
            <a:r>
              <a:rPr lang="en-US" sz="1400" dirty="0">
                <a:solidFill>
                  <a:srgbClr val="FFFFFF"/>
                </a:solidFill>
              </a:rPr>
              <a:t>Develop an assessment schedule</a:t>
            </a:r>
          </a:p>
          <a:p>
            <a:pPr marL="225425" indent="-225425" algn="l">
              <a:buFont typeface="Webdings" pitchFamily="18" charset="2"/>
              <a:buChar char="4"/>
            </a:pPr>
            <a:r>
              <a:rPr lang="en-US" sz="1400" dirty="0">
                <a:solidFill>
                  <a:srgbClr val="FFFF00"/>
                </a:solidFill>
              </a:rPr>
              <a:t>Coordinate (and train as needed) the assessment team</a:t>
            </a:r>
          </a:p>
          <a:p>
            <a:pPr marL="742950" lvl="1" indent="-285750" algn="l">
              <a:buFont typeface="Courier New" panose="02070309020205020404" pitchFamily="49" charset="0"/>
              <a:buChar char="o"/>
            </a:pPr>
            <a:r>
              <a:rPr lang="en-US" sz="1400" dirty="0">
                <a:solidFill>
                  <a:srgbClr val="FFFFFF"/>
                </a:solidFill>
              </a:rPr>
              <a:t>Provide team with guidelines to review (one month prior to assessment) </a:t>
            </a:r>
          </a:p>
          <a:p>
            <a:pPr marL="225425" indent="-225425" algn="l">
              <a:buFont typeface="Webdings" pitchFamily="18" charset="2"/>
              <a:buChar char="4"/>
            </a:pPr>
            <a:r>
              <a:rPr lang="en-US" sz="1400" dirty="0">
                <a:solidFill>
                  <a:srgbClr val="FFFFFF"/>
                </a:solidFill>
              </a:rPr>
              <a:t>Assist with logistics planning</a:t>
            </a:r>
          </a:p>
          <a:p>
            <a:pPr marL="225425" indent="-225425" algn="l">
              <a:buFont typeface="Webdings" pitchFamily="18" charset="2"/>
              <a:buChar char="4"/>
            </a:pPr>
            <a:r>
              <a:rPr lang="en-US" sz="1400" dirty="0">
                <a:solidFill>
                  <a:srgbClr val="FFFF00"/>
                </a:solidFill>
              </a:rPr>
              <a:t>Support the onsite assessment process</a:t>
            </a:r>
          </a:p>
          <a:p>
            <a:pPr marL="225425" indent="-225425" algn="l">
              <a:buFont typeface="Webdings" pitchFamily="18" charset="2"/>
              <a:buChar char="4"/>
            </a:pPr>
            <a:r>
              <a:rPr lang="en-US" sz="1400" dirty="0">
                <a:solidFill>
                  <a:srgbClr val="FFFFFF"/>
                </a:solidFill>
              </a:rPr>
              <a:t>Facilitate post-assessment process</a:t>
            </a:r>
          </a:p>
          <a:p>
            <a:pPr marL="225425" indent="-225425" algn="l">
              <a:buFont typeface="Webdings" pitchFamily="18" charset="2"/>
              <a:buChar char="4"/>
            </a:pPr>
            <a:r>
              <a:rPr lang="en-US" sz="1400" dirty="0">
                <a:solidFill>
                  <a:srgbClr val="FFFFFF"/>
                </a:solidFill>
              </a:rPr>
              <a:t>Continue support through resources and check-in with state representatives</a:t>
            </a:r>
          </a:p>
          <a:p>
            <a:pPr algn="l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400" dirty="0">
              <a:solidFill>
                <a:srgbClr val="FFFFFF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08012" y="924580"/>
            <a:ext cx="8724622" cy="6617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l">
              <a:spcAft>
                <a:spcPts val="600"/>
              </a:spcAft>
              <a:buClr>
                <a:srgbClr val="002060"/>
              </a:buClr>
              <a:buFont typeface="Webdings" panose="05030102010509060703" pitchFamily="18" charset="2"/>
              <a:buChar char="4"/>
            </a:pPr>
            <a:r>
              <a:rPr lang="en-US" sz="1600" dirty="0"/>
              <a:t>An assessment team will typically consist of 5-7 assessors and administrative support</a:t>
            </a:r>
          </a:p>
          <a:p>
            <a:pPr marL="285750" indent="-285750" algn="l">
              <a:buClr>
                <a:srgbClr val="002060"/>
              </a:buClr>
              <a:buFont typeface="Webdings" panose="05030102010509060703" pitchFamily="18" charset="2"/>
              <a:buChar char="4"/>
            </a:pPr>
            <a:r>
              <a:rPr lang="en-US" sz="1600" dirty="0"/>
              <a:t>Assessment team spends 5 business days on site completing assessment process</a:t>
            </a:r>
          </a:p>
        </p:txBody>
      </p:sp>
    </p:spTree>
    <p:extLst>
      <p:ext uri="{BB962C8B-B14F-4D97-AF65-F5344CB8AC3E}">
        <p14:creationId xmlns:p14="http://schemas.microsoft.com/office/powerpoint/2010/main" val="36314127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9412" y="-76200"/>
            <a:ext cx="8985250" cy="838200"/>
          </a:xfrm>
        </p:spPr>
        <p:txBody>
          <a:bodyPr/>
          <a:lstStyle/>
          <a:p>
            <a:r>
              <a:rPr lang="en-US" dirty="0"/>
              <a:t>Sample 911 State Assessment Preparation Schedule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39125" y="5638800"/>
            <a:ext cx="1663700" cy="639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3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0151"/>
          <a:stretch/>
        </p:blipFill>
        <p:spPr bwMode="auto">
          <a:xfrm>
            <a:off x="150812" y="1264641"/>
            <a:ext cx="9585067" cy="3916959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</p:pic>
      <p:sp>
        <p:nvSpPr>
          <p:cNvPr id="5" name="Rectangle 4"/>
          <p:cNvSpPr/>
          <p:nvPr/>
        </p:nvSpPr>
        <p:spPr>
          <a:xfrm>
            <a:off x="164567" y="5181600"/>
            <a:ext cx="705238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lang="en-US" b="1" i="1" dirty="0"/>
              <a:t>*Expected project duration of 6-9 months is varied dependent on the state’s preparation needs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770811" y="762000"/>
            <a:ext cx="196506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C00000"/>
                </a:solidFill>
              </a:rPr>
              <a:t>6 – 9 months</a:t>
            </a:r>
          </a:p>
        </p:txBody>
      </p:sp>
    </p:spTree>
    <p:extLst>
      <p:ext uri="{BB962C8B-B14F-4D97-AF65-F5344CB8AC3E}">
        <p14:creationId xmlns:p14="http://schemas.microsoft.com/office/powerpoint/2010/main" val="23201003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9412" y="304800"/>
            <a:ext cx="8985250" cy="457200"/>
          </a:xfrm>
        </p:spPr>
        <p:txBody>
          <a:bodyPr/>
          <a:lstStyle/>
          <a:p>
            <a:r>
              <a:rPr lang="en-US" dirty="0"/>
              <a:t>Sample 911 State Assessment Costs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8012" y="838200"/>
            <a:ext cx="8458200" cy="4191000"/>
          </a:xfrm>
        </p:spPr>
        <p:txBody>
          <a:bodyPr/>
          <a:lstStyle/>
          <a:p>
            <a:pPr marL="0" indent="0" algn="just">
              <a:buNone/>
            </a:pPr>
            <a:endParaRPr lang="en-US" sz="1400" dirty="0">
              <a:solidFill>
                <a:srgbClr val="000000"/>
              </a:solidFill>
            </a:endParaRPr>
          </a:p>
          <a:p>
            <a:pPr lvl="0" algn="just"/>
            <a:endParaRPr lang="en-US" sz="1400" dirty="0">
              <a:solidFill>
                <a:srgbClr val="000000"/>
              </a:solidFill>
            </a:endParaRPr>
          </a:p>
          <a:p>
            <a:pPr lvl="0"/>
            <a:endParaRPr lang="en-US" sz="1400" dirty="0">
              <a:solidFill>
                <a:srgbClr val="000000"/>
              </a:solidFill>
            </a:endParaRPr>
          </a:p>
          <a:p>
            <a:pPr lvl="0"/>
            <a:endParaRPr lang="en-US" sz="1400" dirty="0">
              <a:solidFill>
                <a:srgbClr val="000000"/>
              </a:solidFill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2575" y="228600"/>
            <a:ext cx="1663700" cy="639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0344363"/>
              </p:ext>
            </p:extLst>
          </p:nvPr>
        </p:nvGraphicFramePr>
        <p:xfrm>
          <a:off x="417512" y="990600"/>
          <a:ext cx="9067800" cy="385558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811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291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27593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+mn-lt"/>
                        </a:rPr>
                        <a:t>Cost</a:t>
                      </a:r>
                      <a:r>
                        <a:rPr lang="en-US" sz="1400" baseline="0" dirty="0">
                          <a:latin typeface="+mn-lt"/>
                        </a:rPr>
                        <a:t> </a:t>
                      </a:r>
                      <a:endParaRPr lang="en-US" sz="1400" dirty="0">
                        <a:latin typeface="+mn-lt"/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+mn-lt"/>
                        </a:rPr>
                        <a:t>Description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+mn-lt"/>
                        </a:rPr>
                        <a:t>Low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+mn-lt"/>
                        </a:rPr>
                        <a:t>High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+mn-lt"/>
                        </a:rPr>
                        <a:t>Pilot</a:t>
                      </a:r>
                      <a:r>
                        <a:rPr lang="en-US" sz="1400" baseline="0" dirty="0">
                          <a:latin typeface="+mn-lt"/>
                        </a:rPr>
                        <a:t> Cost</a:t>
                      </a:r>
                      <a:endParaRPr lang="en-US" sz="1400" dirty="0">
                        <a:latin typeface="+mn-lt"/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9607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+mn-lt"/>
                        </a:rPr>
                        <a:t>Honorarium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>
                          <a:latin typeface="+mn-lt"/>
                        </a:rPr>
                        <a:t>Estimated at $200 per day, per assessor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+mn-lt"/>
                        </a:rPr>
                        <a:t>$7,000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+mn-lt"/>
                        </a:rPr>
                        <a:t>$7,000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+mn-lt"/>
                        </a:rPr>
                        <a:t>$0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+mn-lt"/>
                        </a:rPr>
                        <a:t>Airfare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>
                          <a:latin typeface="+mn-lt"/>
                        </a:rPr>
                        <a:t>Range:</a:t>
                      </a:r>
                      <a:r>
                        <a:rPr lang="en-US" sz="1400" baseline="0" dirty="0">
                          <a:latin typeface="+mn-lt"/>
                        </a:rPr>
                        <a:t> </a:t>
                      </a:r>
                      <a:r>
                        <a:rPr lang="en-US" sz="1400" dirty="0">
                          <a:latin typeface="+mn-lt"/>
                        </a:rPr>
                        <a:t>$550 to $850 per flight (for the pilot,</a:t>
                      </a:r>
                      <a:r>
                        <a:rPr lang="en-US" sz="1400" baseline="0" dirty="0">
                          <a:latin typeface="+mn-lt"/>
                        </a:rPr>
                        <a:t> </a:t>
                      </a:r>
                      <a:r>
                        <a:rPr lang="en-US" sz="1400" dirty="0">
                          <a:latin typeface="+mn-lt"/>
                        </a:rPr>
                        <a:t>some assessors drove</a:t>
                      </a:r>
                      <a:r>
                        <a:rPr lang="en-US" sz="1400" baseline="0" dirty="0">
                          <a:latin typeface="+mn-lt"/>
                        </a:rPr>
                        <a:t> while some required airfare)</a:t>
                      </a:r>
                      <a:endParaRPr lang="en-US" sz="14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+mn-lt"/>
                        </a:rPr>
                        <a:t>$3,850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+mn-lt"/>
                        </a:rPr>
                        <a:t>$5,950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+mn-lt"/>
                        </a:rPr>
                        <a:t>$4,866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+mn-lt"/>
                        </a:rPr>
                        <a:t>Hotel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>
                          <a:latin typeface="+mn-lt"/>
                        </a:rPr>
                        <a:t>Hotel (based on GSA per</a:t>
                      </a:r>
                      <a:r>
                        <a:rPr lang="en-US" sz="1400" baseline="0" dirty="0">
                          <a:latin typeface="+mn-lt"/>
                        </a:rPr>
                        <a:t> diem) – City, State ($113), City, State ($98), St. Paul, MN ($135)</a:t>
                      </a:r>
                      <a:endParaRPr lang="en-US" sz="14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+mn-lt"/>
                        </a:rPr>
                        <a:t>$3,864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+mn-lt"/>
                        </a:rPr>
                        <a:t>$5,460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+mn-lt"/>
                        </a:rPr>
                        <a:t>$3,416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+mn-lt"/>
                        </a:rPr>
                        <a:t>Meals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>
                          <a:latin typeface="+mn-lt"/>
                        </a:rPr>
                        <a:t>Meals (based on GSA per diem) – Richmond,</a:t>
                      </a:r>
                      <a:r>
                        <a:rPr lang="en-US" sz="1400" baseline="0" dirty="0">
                          <a:latin typeface="+mn-lt"/>
                        </a:rPr>
                        <a:t> VA ($66), Raleigh, NC ($66), St. Paul, MN ($71)</a:t>
                      </a:r>
                      <a:endParaRPr lang="en-US" sz="14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+mn-lt"/>
                        </a:rPr>
                        <a:t>$2,310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+mn-lt"/>
                        </a:rPr>
                        <a:t>$2,485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+mn-lt"/>
                        </a:rPr>
                        <a:t>$2,100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+mn-lt"/>
                        </a:rPr>
                        <a:t>Supplies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>
                          <a:latin typeface="+mn-lt"/>
                        </a:rPr>
                        <a:t>Assorted Supplies (paper, pens, snacks,</a:t>
                      </a:r>
                      <a:r>
                        <a:rPr lang="en-US" sz="1400" baseline="0" dirty="0">
                          <a:latin typeface="+mn-lt"/>
                        </a:rPr>
                        <a:t> etc.)</a:t>
                      </a:r>
                      <a:endParaRPr lang="en-US" sz="14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+mn-lt"/>
                        </a:rPr>
                        <a:t>$20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+mn-lt"/>
                        </a:rPr>
                        <a:t>$50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+mn-lt"/>
                        </a:rPr>
                        <a:t>$44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+mn-lt"/>
                        </a:rPr>
                        <a:t>Local Travel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>
                          <a:latin typeface="+mn-lt"/>
                        </a:rPr>
                        <a:t>Transportation to and from the airport (pilot</a:t>
                      </a:r>
                      <a:r>
                        <a:rPr lang="en-US" sz="1400" baseline="0" dirty="0">
                          <a:latin typeface="+mn-lt"/>
                        </a:rPr>
                        <a:t> included 2 mid-sized rental vehicles and fuel)</a:t>
                      </a:r>
                      <a:endParaRPr lang="en-US" sz="14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+mn-lt"/>
                        </a:rPr>
                        <a:t>$445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+mn-lt"/>
                        </a:rPr>
                        <a:t>$645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+mn-lt"/>
                        </a:rPr>
                        <a:t>$458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+mn-lt"/>
                        </a:rPr>
                        <a:t>Facilities</a:t>
                      </a:r>
                      <a:r>
                        <a:rPr lang="en-US" sz="1400" baseline="0" dirty="0">
                          <a:latin typeface="+mn-lt"/>
                        </a:rPr>
                        <a:t> Rental</a:t>
                      </a:r>
                      <a:endParaRPr lang="en-US" sz="14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>
                          <a:latin typeface="+mn-lt"/>
                        </a:rPr>
                        <a:t>One or two conference-style meeting</a:t>
                      </a:r>
                      <a:r>
                        <a:rPr lang="en-US" sz="1400" baseline="0" dirty="0">
                          <a:latin typeface="+mn-lt"/>
                        </a:rPr>
                        <a:t> rooms for 5 days – Range: $100 to $250 per day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+mn-lt"/>
                        </a:rPr>
                        <a:t>$500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+mn-lt"/>
                        </a:rPr>
                        <a:t>$2,500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+mn-lt"/>
                        </a:rPr>
                        <a:t>$572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27593">
                <a:tc gridSpan="2">
                  <a:txBody>
                    <a:bodyPr/>
                    <a:lstStyle/>
                    <a:p>
                      <a:pPr algn="r"/>
                      <a:r>
                        <a:rPr lang="en-US" sz="1400" b="1" dirty="0">
                          <a:solidFill>
                            <a:schemeClr val="bg1"/>
                          </a:solidFill>
                          <a:latin typeface="+mn-lt"/>
                        </a:rPr>
                        <a:t>Total</a:t>
                      </a:r>
                    </a:p>
                  </a:txBody>
                  <a:tcP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chemeClr val="bg1"/>
                          </a:solidFill>
                          <a:latin typeface="+mn-lt"/>
                        </a:rPr>
                        <a:t>$17,989</a:t>
                      </a: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chemeClr val="bg1"/>
                          </a:solidFill>
                          <a:latin typeface="+mn-lt"/>
                        </a:rPr>
                        <a:t>$24,090</a:t>
                      </a: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chemeClr val="bg1"/>
                          </a:solidFill>
                          <a:latin typeface="+mn-lt"/>
                        </a:rPr>
                        <a:t>$11,456</a:t>
                      </a:r>
                    </a:p>
                  </a:txBody>
                  <a:tcP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379412" y="5156537"/>
            <a:ext cx="90678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b="1" i="1" dirty="0"/>
              <a:t>Note: </a:t>
            </a:r>
            <a:r>
              <a:rPr lang="en-US" i="1" dirty="0"/>
              <a:t>Costs based on six assessors and one administrative support person for a 5-day, 4-night assessment period and does not include the Assessment Coordinator. Variations should be expected due to the local economy, state rules, and/or other factors. Many costs could be reduced by using available state resources. For example, using a state or PSAP facility for the meetings, or leveraging state contracts with hotels or caterers, could reduce or eliminate some assessment costs. However, the majority of a state’s cost will be in the data gathering effort prior to the assessment.</a:t>
            </a:r>
          </a:p>
        </p:txBody>
      </p:sp>
    </p:spTree>
    <p:extLst>
      <p:ext uri="{BB962C8B-B14F-4D97-AF65-F5344CB8AC3E}">
        <p14:creationId xmlns:p14="http://schemas.microsoft.com/office/powerpoint/2010/main" val="2673490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9412" y="304800"/>
            <a:ext cx="8985250" cy="457200"/>
          </a:xfrm>
        </p:spPr>
        <p:txBody>
          <a:bodyPr/>
          <a:lstStyle/>
          <a:p>
            <a:r>
              <a:rPr lang="en-US" dirty="0"/>
              <a:t>911 State Assessment: Next Steps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1812" y="990600"/>
            <a:ext cx="8832850" cy="4953000"/>
          </a:xfrm>
        </p:spPr>
        <p:txBody>
          <a:bodyPr/>
          <a:lstStyle/>
          <a:p>
            <a:r>
              <a:rPr lang="en-US" dirty="0"/>
              <a:t>Approve Voluntary Participation </a:t>
            </a:r>
          </a:p>
          <a:p>
            <a:r>
              <a:rPr lang="en-US" dirty="0"/>
              <a:t>Schedule Kick-off meeting</a:t>
            </a:r>
          </a:p>
          <a:p>
            <a:pPr lvl="1"/>
            <a:r>
              <a:rPr lang="en-US" dirty="0"/>
              <a:t>Discuss data collection requirements/efforts</a:t>
            </a:r>
          </a:p>
          <a:p>
            <a:pPr lvl="1"/>
            <a:r>
              <a:rPr lang="en-US" dirty="0"/>
              <a:t>Discuss tools available to assist with data collection</a:t>
            </a:r>
          </a:p>
          <a:p>
            <a:pPr lvl="1"/>
            <a:r>
              <a:rPr lang="en-US" dirty="0"/>
              <a:t>Discuss logistics (conference space) </a:t>
            </a:r>
          </a:p>
          <a:p>
            <a:pPr lvl="1"/>
            <a:r>
              <a:rPr lang="en-US" dirty="0"/>
              <a:t>Review costs</a:t>
            </a:r>
          </a:p>
          <a:p>
            <a:r>
              <a:rPr lang="en-US" dirty="0"/>
              <a:t>Schedule planning discussions </a:t>
            </a:r>
          </a:p>
          <a:p>
            <a:r>
              <a:rPr lang="en-US" dirty="0"/>
              <a:t>Develop assessment schedule</a:t>
            </a:r>
          </a:p>
          <a:p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99412" y="5638800"/>
            <a:ext cx="1663700" cy="639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43294644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8">
      <a:dk1>
        <a:srgbClr val="000000"/>
      </a:dk1>
      <a:lt1>
        <a:srgbClr val="FFFFFF"/>
      </a:lt1>
      <a:dk2>
        <a:srgbClr val="B69404"/>
      </a:dk2>
      <a:lt2>
        <a:srgbClr val="C0C0C0"/>
      </a:lt2>
      <a:accent1>
        <a:srgbClr val="0000FF"/>
      </a:accent1>
      <a:accent2>
        <a:srgbClr val="E2E1C0"/>
      </a:accent2>
      <a:accent3>
        <a:srgbClr val="FFFFFF"/>
      </a:accent3>
      <a:accent4>
        <a:srgbClr val="000000"/>
      </a:accent4>
      <a:accent5>
        <a:srgbClr val="AAAAFF"/>
      </a:accent5>
      <a:accent6>
        <a:srgbClr val="CDCCAE"/>
      </a:accent6>
      <a:hlink>
        <a:srgbClr val="3D97AF"/>
      </a:hlink>
      <a:folHlink>
        <a:srgbClr val="B72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45720" tIns="45720" rIns="45720" bIns="45720" numCol="1" rtlCol="0" anchor="ctr" anchorCtr="0" compatLnSpc="1">
        <a:prstTxWarp prst="textNoShape">
          <a:avLst/>
        </a:prstTxWarp>
      </a:bodyPr>
      <a:lstStyle>
        <a:defPPr>
          <a:defRPr kumimoji="0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45720" tIns="45720" rIns="4572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0000"/>
        </a:dk1>
        <a:lt1>
          <a:srgbClr val="FFFFFF"/>
        </a:lt1>
        <a:dk2>
          <a:srgbClr val="B69404"/>
        </a:dk2>
        <a:lt2>
          <a:srgbClr val="C0C0C0"/>
        </a:lt2>
        <a:accent1>
          <a:srgbClr val="0000FF"/>
        </a:accent1>
        <a:accent2>
          <a:srgbClr val="E2E1C0"/>
        </a:accent2>
        <a:accent3>
          <a:srgbClr val="FFFFFF"/>
        </a:accent3>
        <a:accent4>
          <a:srgbClr val="000000"/>
        </a:accent4>
        <a:accent5>
          <a:srgbClr val="AAAAFF"/>
        </a:accent5>
        <a:accent6>
          <a:srgbClr val="CDCCAE"/>
        </a:accent6>
        <a:hlink>
          <a:srgbClr val="3D97AF"/>
        </a:hlink>
        <a:folHlink>
          <a:srgbClr val="B72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B69404"/>
      </a:dk2>
      <a:lt2>
        <a:srgbClr val="C0C0C0"/>
      </a:lt2>
      <a:accent1>
        <a:srgbClr val="0000FF"/>
      </a:accent1>
      <a:accent2>
        <a:srgbClr val="E2E1C0"/>
      </a:accent2>
      <a:accent3>
        <a:srgbClr val="FFFFFF"/>
      </a:accent3>
      <a:accent4>
        <a:srgbClr val="000000"/>
      </a:accent4>
      <a:accent5>
        <a:srgbClr val="AAAAFF"/>
      </a:accent5>
      <a:accent6>
        <a:srgbClr val="CDCCAE"/>
      </a:accent6>
      <a:hlink>
        <a:srgbClr val="3D97AF"/>
      </a:hlink>
      <a:folHlink>
        <a:srgbClr val="B72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B69404"/>
      </a:dk2>
      <a:lt2>
        <a:srgbClr val="C0C0C0"/>
      </a:lt2>
      <a:accent1>
        <a:srgbClr val="0000FF"/>
      </a:accent1>
      <a:accent2>
        <a:srgbClr val="E2E1C0"/>
      </a:accent2>
      <a:accent3>
        <a:srgbClr val="FFFFFF"/>
      </a:accent3>
      <a:accent4>
        <a:srgbClr val="000000"/>
      </a:accent4>
      <a:accent5>
        <a:srgbClr val="AAAAFF"/>
      </a:accent5>
      <a:accent6>
        <a:srgbClr val="CDCCAE"/>
      </a:accent6>
      <a:hlink>
        <a:srgbClr val="3D97AF"/>
      </a:hlink>
      <a:folHlink>
        <a:srgbClr val="B72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ga1b4ffaf27640efa596cd831f25dab8 xmlns="74ea459b-7bbf-43af-834e-d16fbea12f70">
      <Terms xmlns="http://schemas.microsoft.com/office/infopath/2007/PartnerControls"/>
    </ga1b4ffaf27640efa596cd831f25dab8>
    <f52a065005294892a191696dd7a6e774 xmlns="74ea459b-7bbf-43af-834e-d16fbea12f70">
      <Terms xmlns="http://schemas.microsoft.com/office/infopath/2007/PartnerControls"/>
    </f52a065005294892a191696dd7a6e774>
    <TaxCatchAll xmlns="74ea459b-7bbf-43af-834e-d16fbea12f70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BAH Document" ma:contentTypeID="0x0101008B9EB8DED1E24621B1E7444C5127673800F6D7B32D76F30B4DA13ED8BC5F3BA3FE" ma:contentTypeVersion="3" ma:contentTypeDescription="Create BAH Documents." ma:contentTypeScope="" ma:versionID="9bb6a81921ec95245c07baeae05317ce">
  <xsd:schema xmlns:xsd="http://www.w3.org/2001/XMLSchema" xmlns:xs="http://www.w3.org/2001/XMLSchema" xmlns:p="http://schemas.microsoft.com/office/2006/metadata/properties" xmlns:ns2="74ea459b-7bbf-43af-834e-d16fbea12f70" targetNamespace="http://schemas.microsoft.com/office/2006/metadata/properties" ma:root="true" ma:fieldsID="b1d047ba6b0851f57934a898103b6afe" ns2:_="">
    <xsd:import namespace="74ea459b-7bbf-43af-834e-d16fbea12f70"/>
    <xsd:element name="properties">
      <xsd:complexType>
        <xsd:sequence>
          <xsd:element name="documentManagement">
            <xsd:complexType>
              <xsd:all>
                <xsd:element ref="ns2:ga1b4ffaf27640efa596cd831f25dab8" minOccurs="0"/>
                <xsd:element ref="ns2:TaxCatchAll" minOccurs="0"/>
                <xsd:element ref="ns2:TaxCatchAllLabel" minOccurs="0"/>
                <xsd:element ref="ns2:f52a065005294892a191696dd7a6e774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4ea459b-7bbf-43af-834e-d16fbea12f70" elementFormDefault="qualified">
    <xsd:import namespace="http://schemas.microsoft.com/office/2006/documentManagement/types"/>
    <xsd:import namespace="http://schemas.microsoft.com/office/infopath/2007/PartnerControls"/>
    <xsd:element name="ga1b4ffaf27640efa596cd831f25dab8" ma:index="8" nillable="true" ma:taxonomy="true" ma:internalName="ga1b4ffaf27640efa596cd831f25dab8" ma:taxonomyFieldName="BAH_InfoCat" ma:displayName="Info Cat" ma:readOnly="false" ma:fieldId="{0a1b4ffa-f276-40ef-a596-cd831f25dab8}" ma:sspId="6d29a467-ccb3-40ae-b171-e388b769af89" ma:termSetId="794300fe-9a7a-4542-a660-7510d9f05450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CatchAll" ma:index="9" nillable="true" ma:displayName="Taxonomy Catch All Column" ma:hidden="true" ma:list="{88686012-5b99-48ec-8f60-6e04a3bfe9ea}" ma:internalName="TaxCatchAll" ma:showField="CatchAllData" ma:web="a833ff5a-8c0a-44ee-9443-7f71713fa09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0" nillable="true" ma:displayName="Taxonomy Catch All Column1" ma:hidden="true" ma:list="{88686012-5b99-48ec-8f60-6e04a3bfe9ea}" ma:internalName="TaxCatchAllLabel" ma:readOnly="true" ma:showField="CatchAllDataLabel" ma:web="a833ff5a-8c0a-44ee-9443-7f71713fa09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f52a065005294892a191696dd7a6e774" ma:index="12" nillable="true" ma:taxonomy="true" ma:internalName="f52a065005294892a191696dd7a6e774" ma:taxonomyFieldName="BAH_DocumentType" ma:displayName="Document Type" ma:readOnly="false" ma:fieldId="{f52a0650-0529-4892-a191-696dd7a6e774}" ma:sspId="6d29a467-ccb3-40ae-b171-e388b769af89" ma:termSetId="e14a19cc-9d1d-4064-b40b-bfb1c71d00d7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?mso-contentType ?>
<SharedContentType xmlns="Microsoft.SharePoint.Taxonomy.ContentTypeSync" SourceId="6d29a467-ccb3-40ae-b171-e388b769af89" ContentTypeId="0x0101008B9EB8DED1E24621B1E7444C51276738" PreviousValue="false"/>
</file>

<file path=customXml/itemProps1.xml><?xml version="1.0" encoding="utf-8"?>
<ds:datastoreItem xmlns:ds="http://schemas.openxmlformats.org/officeDocument/2006/customXml" ds:itemID="{01E92821-7AB1-431D-9D38-A7937161EF4A}">
  <ds:schemaRefs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74ea459b-7bbf-43af-834e-d16fbea12f70"/>
    <ds:schemaRef ds:uri="http://schemas.microsoft.com/office/2006/documentManagement/typ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427B4F02-D74C-411B-8AAD-1DD336B2AE6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4ea459b-7bbf-43af-834e-d16fbea12f7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4CA4DBAE-24BB-4413-ABF2-9299BA766D13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1CA34EDD-F277-4740-A85B-5F9EEDAD0FC4}">
  <ds:schemaRefs>
    <ds:schemaRef ds:uri="Microsoft.SharePoint.Taxonomy.ContentTypeSync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Pages>8</Pages>
  <Words>1028</Words>
  <Application>Microsoft Office PowerPoint</Application>
  <PresentationFormat>Custom</PresentationFormat>
  <Paragraphs>179</Paragraphs>
  <Slides>10</Slides>
  <Notes>7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ＭＳ Ｐゴシック</vt:lpstr>
      <vt:lpstr>Arial</vt:lpstr>
      <vt:lpstr>Courier New</vt:lpstr>
      <vt:lpstr>Webdings</vt:lpstr>
      <vt:lpstr>Default Design</vt:lpstr>
      <vt:lpstr>Document</vt:lpstr>
      <vt:lpstr>PowerPoint Presentation</vt:lpstr>
      <vt:lpstr>Background: National 911 State Assessment Guidelines </vt:lpstr>
      <vt:lpstr>Overview of  National 911 State Assessment Guidelines </vt:lpstr>
      <vt:lpstr>Guideline Example</vt:lpstr>
      <vt:lpstr>911 State Assessment Benefits and Outcomes</vt:lpstr>
      <vt:lpstr>911 State Assessment Logistics</vt:lpstr>
      <vt:lpstr>Sample 911 State Assessment Preparation Schedule</vt:lpstr>
      <vt:lpstr>Sample 911 State Assessment Costs</vt:lpstr>
      <vt:lpstr>911 State Assessment: Next Steps</vt:lpstr>
      <vt:lpstr>Questions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2</cp:revision>
  <dcterms:created xsi:type="dcterms:W3CDTF">2010-05-10T20:30:40Z</dcterms:created>
  <dcterms:modified xsi:type="dcterms:W3CDTF">2018-06-05T16:07:38Z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0x0101008B9EB8DED1E24621B1E7444C5127673800F6D7B32D76F30B4DA13ED8BC5F3BA3FE</vt:lpwstr>
  </property>
  <property fmtid="{D5CDD505-2E9C-101B-9397-08002B2CF9AE}" pid="3" name="BAH_InfoCat">
    <vt:lpwstr/>
  </property>
  <property fmtid="{D5CDD505-2E9C-101B-9397-08002B2CF9AE}" pid="4" name="BAH_DocumentType">
    <vt:lpwstr/>
  </property>
</Properties>
</file>