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6" r:id="rId3"/>
    <p:sldId id="291" r:id="rId4"/>
    <p:sldId id="276" r:id="rId5"/>
    <p:sldId id="299" r:id="rId6"/>
    <p:sldId id="292" r:id="rId7"/>
    <p:sldId id="266" r:id="rId8"/>
    <p:sldId id="293" r:id="rId9"/>
    <p:sldId id="300" r:id="rId10"/>
    <p:sldId id="301" r:id="rId11"/>
    <p:sldId id="302" r:id="rId12"/>
    <p:sldId id="303" r:id="rId13"/>
    <p:sldId id="304" r:id="rId14"/>
    <p:sldId id="294" r:id="rId15"/>
    <p:sldId id="295" r:id="rId16"/>
    <p:sldId id="296" r:id="rId17"/>
    <p:sldId id="297" r:id="rId18"/>
    <p:sldId id="298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1"/>
    <p:restoredTop sz="94808"/>
  </p:normalViewPr>
  <p:slideViewPr>
    <p:cSldViewPr>
      <p:cViewPr>
        <p:scale>
          <a:sx n="123" d="100"/>
          <a:sy n="123" d="100"/>
        </p:scale>
        <p:origin x="472" y="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E501-DA8A-AB46-B93E-4108922629BF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B7AD-BAEB-404B-81E5-D1CA25A3B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CCEA-F5D1-46BA-A2D2-10DAB567805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ansas.zoom.us/j/35098167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imD@SURDEX.COM" TargetMode="Externa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/>
          </a:bodyPr>
          <a:lstStyle/>
          <a:p>
            <a:r>
              <a:rPr lang="en-US" dirty="0" smtClean="0"/>
              <a:t>2018 </a:t>
            </a:r>
            <a:r>
              <a:rPr lang="en-US" dirty="0" smtClean="0"/>
              <a:t>Q2 </a:t>
            </a:r>
            <a:r>
              <a:rPr lang="en-US" dirty="0" smtClean="0"/>
              <a:t>Meeting</a:t>
            </a:r>
            <a:endParaRPr lang="en-US" dirty="0"/>
          </a:p>
          <a:p>
            <a:r>
              <a:rPr lang="en-US" dirty="0" smtClean="0"/>
              <a:t>May 24,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https://kansas.zoom.us/j/350981677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/>
              <a:t>669 900 </a:t>
            </a:r>
            <a:r>
              <a:rPr lang="en-US" dirty="0" smtClean="0"/>
              <a:t>6833</a:t>
            </a:r>
          </a:p>
          <a:p>
            <a:r>
              <a:rPr lang="en-US" dirty="0" smtClean="0"/>
              <a:t>Meeting </a:t>
            </a:r>
            <a:r>
              <a:rPr lang="en-US" dirty="0"/>
              <a:t>ID: 350 981 677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3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7945"/>
            <a:ext cx="1371600" cy="7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Dickinson and Reno have switched out their MSAGs for </a:t>
            </a:r>
            <a:r>
              <a:rPr lang="en-US" dirty="0" err="1" smtClean="0"/>
              <a:t>geoMSAGs</a:t>
            </a: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The next 14 PSAPs to convert have been identified:  Rice, Stafford, Harper, Barton, Kingman, Pratt, Barber, Comanche, Kiowa, Edwards, Pawnee, Hodgeman, Ford, Clark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The application needed to review future errors is not yet ready, so we are on hold temporarily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Overall </a:t>
            </a:r>
            <a:r>
              <a:rPr lang="en-US" dirty="0"/>
              <a:t>a</a:t>
            </a:r>
            <a:r>
              <a:rPr lang="en-US" dirty="0" smtClean="0"/>
              <a:t>lignment continues to improve with 76 counties over 99%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93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from the </a:t>
            </a:r>
            <a:r>
              <a:rPr lang="en-US" dirty="0" err="1" smtClean="0"/>
              <a:t>geoMSAG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questions about ESNs to help organize the move to the </a:t>
            </a:r>
            <a:r>
              <a:rPr lang="en-US" dirty="0" err="1" smtClean="0"/>
              <a:t>ESINet</a:t>
            </a:r>
            <a:endParaRPr lang="en-US" dirty="0" smtClean="0"/>
          </a:p>
          <a:p>
            <a:r>
              <a:rPr lang="en-US" dirty="0" smtClean="0"/>
              <a:t>Confirm responders for ALI display</a:t>
            </a:r>
          </a:p>
          <a:p>
            <a:r>
              <a:rPr lang="en-US" dirty="0"/>
              <a:t>Notification that your GIS data is about to be </a:t>
            </a:r>
            <a:r>
              <a:rPr lang="en-US" dirty="0" smtClean="0"/>
              <a:t>pulled so you can submit any last minute edits</a:t>
            </a:r>
          </a:p>
          <a:p>
            <a:r>
              <a:rPr lang="en-US" dirty="0" smtClean="0"/>
              <a:t>You’ll need to decide who will be maintaining things going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from the </a:t>
            </a:r>
            <a:r>
              <a:rPr lang="en-US" dirty="0" err="1" smtClean="0"/>
              <a:t>geoMSAG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Your data goes to West Safety Services through their Enterprise Geospatial Data Management System (EGDMS)</a:t>
            </a:r>
          </a:p>
          <a:p>
            <a:r>
              <a:rPr lang="en-US" i="1" dirty="0"/>
              <a:t>West goes through the process of creating the </a:t>
            </a:r>
            <a:r>
              <a:rPr lang="en-US" i="1" dirty="0" err="1"/>
              <a:t>geoMSAG</a:t>
            </a:r>
            <a:r>
              <a:rPr lang="en-US" i="1" dirty="0"/>
              <a:t> and replacing the standard </a:t>
            </a:r>
            <a:r>
              <a:rPr lang="en-US" i="1" dirty="0" smtClean="0"/>
              <a:t>MSAG</a:t>
            </a:r>
          </a:p>
          <a:p>
            <a:r>
              <a:rPr lang="en-US" dirty="0" smtClean="0"/>
              <a:t>Once your </a:t>
            </a:r>
            <a:r>
              <a:rPr lang="en-US" dirty="0" err="1" smtClean="0"/>
              <a:t>geoMSAG</a:t>
            </a:r>
            <a:r>
              <a:rPr lang="en-US" dirty="0" smtClean="0"/>
              <a:t> is in place, you’ll get training on it’s ongoing maintenance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056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we’ve learned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don’t have 100% alignment before you switch, you’ll have to get there after you switch</a:t>
            </a:r>
          </a:p>
          <a:p>
            <a:endParaRPr lang="en-US" dirty="0" smtClean="0"/>
          </a:p>
          <a:p>
            <a:r>
              <a:rPr lang="en-US" dirty="0" smtClean="0"/>
              <a:t>Comprehension and Communication are key</a:t>
            </a:r>
          </a:p>
          <a:p>
            <a:endParaRPr lang="en-US" dirty="0"/>
          </a:p>
          <a:p>
            <a:r>
              <a:rPr lang="en-US" dirty="0" smtClean="0"/>
              <a:t>If your GIS data is correct, you probably won’t have much to manage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238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NG911 Toolbox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Jordan Koenig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6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“New” Version- A Month 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small changes</a:t>
            </a:r>
          </a:p>
          <a:p>
            <a:r>
              <a:rPr lang="en-US" dirty="0" smtClean="0"/>
              <a:t>Editing parsing in Check TN List- mostly for handling highways</a:t>
            </a:r>
          </a:p>
          <a:p>
            <a:r>
              <a:rPr lang="en-US" dirty="0" smtClean="0"/>
              <a:t>Let me know if things aren’t parsing correctly</a:t>
            </a:r>
          </a:p>
          <a:p>
            <a:r>
              <a:rPr lang="en-US" dirty="0" smtClean="0"/>
              <a:t>Biggest change- frequency check handling of blank/null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3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vs. Null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GDB format, not identical-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SHP format, identical-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don’t want identical records.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820" t="62918" r="39541" b="29608"/>
          <a:stretch/>
        </p:blipFill>
        <p:spPr bwMode="auto">
          <a:xfrm>
            <a:off x="685800" y="2255190"/>
            <a:ext cx="7848600" cy="1097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667000"/>
            <a:ext cx="457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667000"/>
            <a:ext cx="457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t="59203" r="50862" b="33258"/>
          <a:stretch/>
        </p:blipFill>
        <p:spPr bwMode="auto">
          <a:xfrm>
            <a:off x="685799" y="3886199"/>
            <a:ext cx="78486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4114800"/>
            <a:ext cx="457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4128942"/>
            <a:ext cx="457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6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Migrating to 2.1- </a:t>
            </a:r>
            <a:br>
              <a:rPr lang="en-US" dirty="0" smtClean="0"/>
            </a:br>
            <a:r>
              <a:rPr lang="en-US" dirty="0" smtClean="0"/>
              <a:t>Deadline- June 30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4 weeks- 17 PSAPs left </a:t>
            </a:r>
            <a:r>
              <a:rPr lang="en-US" smtClean="0"/>
              <a:t>to convert</a:t>
            </a:r>
            <a:endParaRPr lang="en-US" dirty="0" smtClean="0"/>
          </a:p>
          <a:p>
            <a:r>
              <a:rPr lang="en-US" dirty="0" smtClean="0"/>
              <a:t>If you need to migrate- </a:t>
            </a:r>
            <a:r>
              <a:rPr lang="en-US" b="1" i="1" u="sng" dirty="0" smtClean="0">
                <a:solidFill>
                  <a:srgbClr val="FF0000"/>
                </a:solidFill>
              </a:rPr>
              <a:t>START TOMORROW</a:t>
            </a:r>
          </a:p>
          <a:p>
            <a:r>
              <a:rPr lang="en-US" dirty="0" smtClean="0"/>
              <a:t>If you haven’t migrated yet, remember: YouTube training video &amp; a how-to document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LET ME KNOW ASAP IF YOU HAVE ISSUES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Procrastination has natural consequences.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181600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3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ESB topology- the tool will check polygon topology and report issues as Notices</a:t>
            </a:r>
          </a:p>
          <a:p>
            <a:pPr lvl="1"/>
            <a:r>
              <a:rPr lang="en-US" dirty="0" smtClean="0"/>
              <a:t>These will be errors eventually</a:t>
            </a:r>
          </a:p>
          <a:p>
            <a:pPr lvl="1"/>
            <a:r>
              <a:rPr lang="en-US" dirty="0" smtClean="0"/>
              <a:t>If you’ve kept up on your topology checking, this won’t be an issue</a:t>
            </a:r>
          </a:p>
          <a:p>
            <a:r>
              <a:rPr lang="en-US" dirty="0" smtClean="0"/>
              <a:t>Orion address &amp; NG911 address comparison- on hold until a few of the NG911 data requirements slow down</a:t>
            </a:r>
          </a:p>
        </p:txBody>
      </p:sp>
    </p:spTree>
    <p:extLst>
      <p:ext uri="{BB962C8B-B14F-4D97-AF65-F5344CB8AC3E}">
        <p14:creationId xmlns:p14="http://schemas.microsoft.com/office/powerpoint/2010/main" val="199392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NG911 </a:t>
            </a:r>
            <a:r>
              <a:rPr lang="en-US" dirty="0" smtClean="0"/>
              <a:t>GIS Local Data Steward &amp; Data Maintainer Certification Classes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ea typeface="Calibri Light" charset="0"/>
                <a:cs typeface="Calibri Light" charset="0"/>
              </a:rPr>
              <a:t>Hays </a:t>
            </a:r>
            <a:r>
              <a:rPr lang="mr-IN" dirty="0">
                <a:ea typeface="Calibri Light" charset="0"/>
                <a:cs typeface="Calibri Light" charset="0"/>
              </a:rPr>
              <a:t>–</a:t>
            </a:r>
            <a:r>
              <a:rPr lang="en-US" dirty="0">
                <a:ea typeface="Calibri Light" charset="0"/>
                <a:cs typeface="Calibri Light" charset="0"/>
              </a:rPr>
              <a:t> June 5, 2018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ea typeface="Calibri Light" charset="0"/>
                <a:cs typeface="Calibri Light" charset="0"/>
              </a:rPr>
              <a:t>Topeka </a:t>
            </a:r>
            <a:r>
              <a:rPr lang="mr-IN" dirty="0">
                <a:ea typeface="Calibri Light" charset="0"/>
                <a:cs typeface="Calibri Light" charset="0"/>
              </a:rPr>
              <a:t>–</a:t>
            </a:r>
            <a:r>
              <a:rPr lang="en-US" dirty="0">
                <a:ea typeface="Calibri Light" charset="0"/>
                <a:cs typeface="Calibri Light" charset="0"/>
              </a:rPr>
              <a:t> August 21, </a:t>
            </a:r>
            <a:r>
              <a:rPr lang="en-US" dirty="0" smtClean="0">
                <a:ea typeface="Calibri Light" charset="0"/>
                <a:cs typeface="Calibri Light" charset="0"/>
              </a:rPr>
              <a:t>2018</a:t>
            </a:r>
          </a:p>
          <a:p>
            <a:pPr lvl="1">
              <a:buFont typeface="Arial" charset="0"/>
              <a:buChar char="•"/>
            </a:pPr>
            <a:endParaRPr lang="en-US" dirty="0">
              <a:ea typeface="Calibri Light" charset="0"/>
              <a:cs typeface="Calibri Light" charset="0"/>
            </a:endParaRPr>
          </a:p>
          <a:p>
            <a:pPr fontAlgn="base"/>
            <a:r>
              <a:rPr lang="en-US" dirty="0"/>
              <a:t>Next NG911 GIS User Group webinar</a:t>
            </a:r>
          </a:p>
          <a:p>
            <a:pPr lvl="1" fontAlgn="base">
              <a:buFont typeface="Arial" charset="0"/>
              <a:buChar char="•"/>
            </a:pPr>
            <a:r>
              <a:rPr lang="en-US" dirty="0"/>
              <a:t>August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Preparing GIS Data for Geospatial Call Routing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Toolbox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Future events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160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Agenda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2018 Q1 </a:t>
            </a:r>
            <a:r>
              <a:rPr lang="en-US" dirty="0" smtClean="0">
                <a:solidFill>
                  <a:schemeClr val="tx1"/>
                </a:solidFill>
              </a:rPr>
              <a:t>submission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100% </a:t>
            </a:r>
            <a:r>
              <a:rPr lang="en-US" dirty="0" smtClean="0">
                <a:solidFill>
                  <a:schemeClr val="tx1"/>
                </a:solidFill>
              </a:rPr>
              <a:t>participation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99 counties submitted updates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 counties verified no changes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Kansas </a:t>
            </a:r>
            <a:r>
              <a:rPr lang="en-US" dirty="0" smtClean="0">
                <a:solidFill>
                  <a:schemeClr val="tx1"/>
                </a:solidFill>
              </a:rPr>
              <a:t>NG911 GIS Data Model v2.1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Q2 - </a:t>
            </a:r>
            <a:r>
              <a:rPr lang="en-US" dirty="0" smtClean="0">
                <a:solidFill>
                  <a:schemeClr val="tx1"/>
                </a:solidFill>
              </a:rPr>
              <a:t>June 30, 2018 deadline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609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PSAPs now on the hosted solution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" y="1734832"/>
            <a:ext cx="8950522" cy="46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4038600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ESInet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Emergency Services IP Network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Reno County cut over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April 11, 2018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Historic event - first PSAP cut over to ATT National </a:t>
            </a:r>
            <a:r>
              <a:rPr lang="en-US" dirty="0" err="1" smtClean="0">
                <a:solidFill>
                  <a:schemeClr val="tx1"/>
                </a:solidFill>
              </a:rPr>
              <a:t>ESInet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*Next group of PSAPs scheduled to migrate over this summer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7912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Hosted Solution Mapping software</a:t>
            </a:r>
            <a:endParaRPr lang="en-US" u="sng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marL="285750" lvl="0" indent="-28575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Vesta 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Locate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current </a:t>
            </a: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mapping software used by call 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handlers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roduct end of life announcement</a:t>
            </a:r>
            <a:endParaRPr lang="en-US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marL="285750" lvl="0" indent="-28575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Evaluating software 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update options, </a:t>
            </a: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along with system requirements, 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project timeline, etc.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No change in NG911 GIS data submission process</a:t>
            </a:r>
            <a:endParaRPr lang="en-US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85800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Acquisition complete for entire state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Statewide, 1-foot, leaf-off, natural color &amp; CIR, </a:t>
            </a:r>
            <a:r>
              <a:rPr lang="en-US" sz="3200" dirty="0" err="1">
                <a:solidFill>
                  <a:srgbClr val="000000"/>
                </a:solidFill>
                <a:ea typeface="Calibri Light" charset="0"/>
                <a:cs typeface="Calibri Light" charset="0"/>
              </a:rPr>
              <a:t>orthoimagery</a:t>
            </a:r>
            <a:endParaRPr lang="en-US" sz="32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Estimated timeline: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err="1">
                <a:solidFill>
                  <a:srgbClr val="000000"/>
                </a:solidFill>
                <a:ea typeface="Calibri Light" charset="0"/>
                <a:cs typeface="Calibri Light" charset="0"/>
              </a:rPr>
              <a:t>Surdex</a:t>
            </a:r>
            <a:r>
              <a:rPr lang="en-US" sz="28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 is currently processing imagery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err="1">
                <a:solidFill>
                  <a:srgbClr val="000000"/>
                </a:solidFill>
                <a:ea typeface="Calibri Light" charset="0"/>
                <a:cs typeface="Calibri Light" charset="0"/>
              </a:rPr>
              <a:t>SurCheck</a:t>
            </a:r>
            <a:r>
              <a:rPr lang="en-US" sz="28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 QA/QC </a:t>
            </a:r>
            <a:r>
              <a:rPr lang="en-US" sz="28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~ July </a:t>
            </a:r>
            <a:r>
              <a:rPr lang="en-US" sz="28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2018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Services and file deliver fall/winter 2018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Access:  Once delivered, imagery available by request on DASC website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High-resolution </a:t>
            </a:r>
            <a:r>
              <a:rPr lang="en-US" sz="32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”buy-up” </a:t>
            </a:r>
            <a:r>
              <a:rPr lang="en-US" sz="32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program still available</a:t>
            </a:r>
            <a:endParaRPr lang="en-US" sz="32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4" y="685800"/>
            <a:ext cx="82902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3200" dirty="0" smtClean="0">
                <a:ea typeface="Calibri Light" charset="0"/>
                <a:cs typeface="Calibri Light" charset="0"/>
              </a:rPr>
              <a:t>High-resolution buy up program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ea typeface="Calibri Light" charset="0"/>
                <a:cs typeface="Calibri Light" charset="0"/>
              </a:rPr>
              <a:t>All </a:t>
            </a:r>
            <a:r>
              <a:rPr lang="en-US" sz="2800" dirty="0">
                <a:ea typeface="Calibri Light" charset="0"/>
                <a:cs typeface="Calibri Light" charset="0"/>
              </a:rPr>
              <a:t>buy-up projects will be designed and estimated based on the needs of each </a:t>
            </a:r>
            <a:r>
              <a:rPr lang="en-US" sz="2800" dirty="0" smtClean="0">
                <a:ea typeface="Calibri Light" charset="0"/>
                <a:cs typeface="Calibri Light" charset="0"/>
              </a:rPr>
              <a:t>organization</a:t>
            </a:r>
            <a:endParaRPr lang="en-US" sz="2800" dirty="0"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ea typeface="Calibri Light" charset="0"/>
                <a:cs typeface="Calibri Light" charset="0"/>
              </a:rPr>
              <a:t>Agreements between </a:t>
            </a:r>
            <a:r>
              <a:rPr lang="en-US" sz="2800" dirty="0" smtClean="0">
                <a:ea typeface="Calibri Light" charset="0"/>
                <a:cs typeface="Calibri Light" charset="0"/>
              </a:rPr>
              <a:t>jurisdiction and </a:t>
            </a:r>
            <a:r>
              <a:rPr lang="en-US" sz="2800" dirty="0" err="1" smtClean="0">
                <a:ea typeface="Calibri Light" charset="0"/>
                <a:cs typeface="Calibri Light" charset="0"/>
              </a:rPr>
              <a:t>Surdex</a:t>
            </a:r>
            <a:endParaRPr lang="en-US" sz="2800" dirty="0" smtClean="0"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ea typeface="Calibri Light" charset="0"/>
                <a:cs typeface="Calibri Light" charset="0"/>
              </a:rPr>
              <a:t>Available throughout 3 year contract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ea typeface="Calibri Light" charset="0"/>
                <a:cs typeface="Calibri Light" charset="0"/>
              </a:rPr>
              <a:t>Tim </a:t>
            </a:r>
            <a:r>
              <a:rPr lang="en-US" sz="2800" dirty="0" err="1" smtClean="0">
                <a:ea typeface="Calibri Light" charset="0"/>
                <a:cs typeface="Calibri Light" charset="0"/>
              </a:rPr>
              <a:t>Donze</a:t>
            </a:r>
            <a:r>
              <a:rPr lang="en-US" sz="2800" dirty="0">
                <a:ea typeface="Calibri Light" charset="0"/>
                <a:cs typeface="Calibri Light" charset="0"/>
              </a:rPr>
              <a:t> - </a:t>
            </a:r>
            <a:r>
              <a:rPr lang="en-US" sz="2800" b="1" dirty="0" smtClean="0">
                <a:solidFill>
                  <a:srgbClr val="0070C0"/>
                </a:solidFill>
                <a:ea typeface="Calibri Light" charset="0"/>
                <a:cs typeface="Calibri Light" charset="0"/>
                <a:hlinkClick r:id="rId2"/>
              </a:rPr>
              <a:t>TimD@SURDEX.COM</a:t>
            </a:r>
            <a:endParaRPr lang="en-US" sz="2800" b="1" dirty="0" smtClean="0">
              <a:solidFill>
                <a:srgbClr val="0070C0"/>
              </a:solidFill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GeoMSAG</a:t>
            </a:r>
            <a:r>
              <a:rPr lang="en-US" dirty="0" smtClean="0"/>
              <a:t> and Geospatial Call Routing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21787</TotalTime>
  <Words>700</Words>
  <Application>Microsoft Macintosh PowerPoint</Application>
  <PresentationFormat>On-screen Show (4:3)</PresentationFormat>
  <Paragraphs>120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Mangal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GeoMSAG and Geospatial Call Routing Update</vt:lpstr>
      <vt:lpstr>News Items</vt:lpstr>
      <vt:lpstr>What to expect from the geoMSAG process</vt:lpstr>
      <vt:lpstr>What to expect from the geoMSAG process</vt:lpstr>
      <vt:lpstr>Things we’ve learned so far</vt:lpstr>
      <vt:lpstr>NG911 Toolbox Update</vt:lpstr>
      <vt:lpstr>“New” Version- A Month Ago</vt:lpstr>
      <vt:lpstr>Blank vs. Null Values</vt:lpstr>
      <vt:lpstr>Migrating to 2.1-  Deadline- June 30 Submission</vt:lpstr>
      <vt:lpstr>Future Developments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Toolbox Update</dc:title>
  <dc:creator>Kristen Jordan</dc:creator>
  <cp:lastModifiedBy>Microsoft Office User</cp:lastModifiedBy>
  <cp:revision>30</cp:revision>
  <dcterms:created xsi:type="dcterms:W3CDTF">2017-10-16T18:09:13Z</dcterms:created>
  <dcterms:modified xsi:type="dcterms:W3CDTF">2018-05-24T18:23:41Z</dcterms:modified>
</cp:coreProperties>
</file>