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3" r:id="rId3"/>
    <p:sldId id="258" r:id="rId4"/>
    <p:sldId id="259" r:id="rId5"/>
    <p:sldId id="260" r:id="rId6"/>
    <p:sldId id="264" r:id="rId7"/>
    <p:sldId id="262" r:id="rId8"/>
    <p:sldId id="270" r:id="rId9"/>
    <p:sldId id="271" r:id="rId10"/>
    <p:sldId id="272" r:id="rId11"/>
    <p:sldId id="274" r:id="rId12"/>
    <p:sldId id="275" r:id="rId13"/>
    <p:sldId id="265" r:id="rId14"/>
    <p:sldId id="266" r:id="rId15"/>
    <p:sldId id="267" r:id="rId16"/>
    <p:sldId id="268" r:id="rId17"/>
    <p:sldId id="269" r:id="rId18"/>
    <p:sldId id="278"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20" d="100"/>
          <a:sy n="20" d="100"/>
        </p:scale>
        <p:origin x="3006" y="24"/>
      </p:cViewPr>
      <p:guideLst/>
    </p:cSldViewPr>
  </p:slideViewPr>
  <p:notesTextViewPr>
    <p:cViewPr>
      <p:scale>
        <a:sx n="1" d="1"/>
        <a:sy n="1" d="1"/>
      </p:scale>
      <p:origin x="0" y="0"/>
    </p:cViewPr>
  </p:notesTextViewPr>
  <p:notesViewPr>
    <p:cSldViewPr snapToGrid="0">
      <p:cViewPr>
        <p:scale>
          <a:sx n="118" d="100"/>
          <a:sy n="118" d="100"/>
        </p:scale>
        <p:origin x="1506" y="-20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86F461-0967-444C-A59E-954F4F826D33}" type="datetimeFigureOut">
              <a:rPr lang="en-US" smtClean="0"/>
              <a:t>5/21/2018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B9C31-37D4-41A9-8530-46C17B140B77}" type="slidenum">
              <a:rPr lang="en-US" smtClean="0"/>
              <a:t>‹#›</a:t>
            </a:fld>
            <a:endParaRPr lang="en-US"/>
          </a:p>
        </p:txBody>
      </p:sp>
    </p:spTree>
    <p:extLst>
      <p:ext uri="{BB962C8B-B14F-4D97-AF65-F5344CB8AC3E}">
        <p14:creationId xmlns:p14="http://schemas.microsoft.com/office/powerpoint/2010/main" val="178419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contingency &amp; overflow plans are automatic on ESInet.  No call to the Res Center to enact.</a:t>
            </a:r>
          </a:p>
        </p:txBody>
      </p:sp>
      <p:sp>
        <p:nvSpPr>
          <p:cNvPr id="4" name="Slide Number Placeholder 3"/>
          <p:cNvSpPr>
            <a:spLocks noGrp="1"/>
          </p:cNvSpPr>
          <p:nvPr>
            <p:ph type="sldNum" sz="quarter" idx="10"/>
          </p:nvPr>
        </p:nvSpPr>
        <p:spPr/>
        <p:txBody>
          <a:bodyPr/>
          <a:lstStyle/>
          <a:p>
            <a:fld id="{12DB9C31-37D4-41A9-8530-46C17B140B77}" type="slidenum">
              <a:rPr lang="en-US" smtClean="0"/>
              <a:t>2</a:t>
            </a:fld>
            <a:endParaRPr lang="en-US"/>
          </a:p>
        </p:txBody>
      </p:sp>
    </p:spTree>
    <p:extLst>
      <p:ext uri="{BB962C8B-B14F-4D97-AF65-F5344CB8AC3E}">
        <p14:creationId xmlns:p14="http://schemas.microsoft.com/office/powerpoint/2010/main" val="936263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Reasons why Contingency plan would be enacted</a:t>
            </a:r>
          </a:p>
        </p:txBody>
      </p:sp>
      <p:sp>
        <p:nvSpPr>
          <p:cNvPr id="4" name="Slide Number Placeholder 3"/>
          <p:cNvSpPr>
            <a:spLocks noGrp="1"/>
          </p:cNvSpPr>
          <p:nvPr>
            <p:ph type="sldNum" sz="quarter" idx="10"/>
          </p:nvPr>
        </p:nvSpPr>
        <p:spPr/>
        <p:txBody>
          <a:bodyPr/>
          <a:lstStyle/>
          <a:p>
            <a:fld id="{12DB9C31-37D4-41A9-8530-46C17B140B77}" type="slidenum">
              <a:rPr lang="en-US" smtClean="0"/>
              <a:t>3</a:t>
            </a:fld>
            <a:endParaRPr lang="en-US"/>
          </a:p>
        </p:txBody>
      </p:sp>
    </p:spTree>
    <p:extLst>
      <p:ext uri="{BB962C8B-B14F-4D97-AF65-F5344CB8AC3E}">
        <p14:creationId xmlns:p14="http://schemas.microsoft.com/office/powerpoint/2010/main" val="3636624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Illustrates contingency plan steps:</a:t>
            </a:r>
          </a:p>
          <a:p>
            <a:r>
              <a:rPr lang="en-US" dirty="0"/>
              <a:t>   1.  Normal routing</a:t>
            </a:r>
          </a:p>
          <a:p>
            <a:r>
              <a:rPr lang="en-US" dirty="0"/>
              <a:t>   2.  Route to neighboring PSAP</a:t>
            </a:r>
          </a:p>
          <a:p>
            <a:r>
              <a:rPr lang="en-US" dirty="0"/>
              <a:t>   3.  Route to PSAP at least one County away</a:t>
            </a:r>
          </a:p>
          <a:p>
            <a:r>
              <a:rPr lang="en-US" dirty="0"/>
              <a:t>   4.  Route to PSAP on opposite host</a:t>
            </a:r>
          </a:p>
          <a:p>
            <a:r>
              <a:rPr lang="en-US" dirty="0"/>
              <a:t>   5.  Route to admin at original PSAP</a:t>
            </a:r>
          </a:p>
        </p:txBody>
      </p:sp>
      <p:sp>
        <p:nvSpPr>
          <p:cNvPr id="4" name="Slide Number Placeholder 3"/>
          <p:cNvSpPr>
            <a:spLocks noGrp="1"/>
          </p:cNvSpPr>
          <p:nvPr>
            <p:ph type="sldNum" sz="quarter" idx="10"/>
          </p:nvPr>
        </p:nvSpPr>
        <p:spPr/>
        <p:txBody>
          <a:bodyPr/>
          <a:lstStyle/>
          <a:p>
            <a:fld id="{12DB9C31-37D4-41A9-8530-46C17B140B77}" type="slidenum">
              <a:rPr lang="en-US" smtClean="0"/>
              <a:t>4</a:t>
            </a:fld>
            <a:endParaRPr lang="en-US"/>
          </a:p>
        </p:txBody>
      </p:sp>
    </p:spTree>
    <p:extLst>
      <p:ext uri="{BB962C8B-B14F-4D97-AF65-F5344CB8AC3E}">
        <p14:creationId xmlns:p14="http://schemas.microsoft.com/office/powerpoint/2010/main" val="543941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DB9C31-37D4-41A9-8530-46C17B140B77}" type="slidenum">
              <a:rPr lang="en-US" smtClean="0"/>
              <a:t>5</a:t>
            </a:fld>
            <a:endParaRPr lang="en-US"/>
          </a:p>
        </p:txBody>
      </p:sp>
    </p:spTree>
    <p:extLst>
      <p:ext uri="{BB962C8B-B14F-4D97-AF65-F5344CB8AC3E}">
        <p14:creationId xmlns:p14="http://schemas.microsoft.com/office/powerpoint/2010/main" val="3118092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 be the same as Contingency routing</a:t>
            </a:r>
          </a:p>
        </p:txBody>
      </p:sp>
      <p:sp>
        <p:nvSpPr>
          <p:cNvPr id="4" name="Slide Number Placeholder 3"/>
          <p:cNvSpPr>
            <a:spLocks noGrp="1"/>
          </p:cNvSpPr>
          <p:nvPr>
            <p:ph type="sldNum" sz="quarter" idx="10"/>
          </p:nvPr>
        </p:nvSpPr>
        <p:spPr/>
        <p:txBody>
          <a:bodyPr/>
          <a:lstStyle/>
          <a:p>
            <a:fld id="{12DB9C31-37D4-41A9-8530-46C17B140B77}" type="slidenum">
              <a:rPr lang="en-US" smtClean="0"/>
              <a:t>6</a:t>
            </a:fld>
            <a:endParaRPr lang="en-US"/>
          </a:p>
        </p:txBody>
      </p:sp>
    </p:spTree>
    <p:extLst>
      <p:ext uri="{BB962C8B-B14F-4D97-AF65-F5344CB8AC3E}">
        <p14:creationId xmlns:p14="http://schemas.microsoft.com/office/powerpoint/2010/main" val="79981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 be a different</a:t>
            </a:r>
          </a:p>
        </p:txBody>
      </p:sp>
      <p:sp>
        <p:nvSpPr>
          <p:cNvPr id="4" name="Slide Number Placeholder 3"/>
          <p:cNvSpPr>
            <a:spLocks noGrp="1"/>
          </p:cNvSpPr>
          <p:nvPr>
            <p:ph type="sldNum" sz="quarter" idx="10"/>
          </p:nvPr>
        </p:nvSpPr>
        <p:spPr/>
        <p:txBody>
          <a:bodyPr/>
          <a:lstStyle/>
          <a:p>
            <a:fld id="{12DB9C31-37D4-41A9-8530-46C17B140B77}" type="slidenum">
              <a:rPr lang="en-US" smtClean="0"/>
              <a:t>7</a:t>
            </a:fld>
            <a:endParaRPr lang="en-US"/>
          </a:p>
        </p:txBody>
      </p:sp>
    </p:spTree>
    <p:extLst>
      <p:ext uri="{BB962C8B-B14F-4D97-AF65-F5344CB8AC3E}">
        <p14:creationId xmlns:p14="http://schemas.microsoft.com/office/powerpoint/2010/main" val="1916809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DB9C31-37D4-41A9-8530-46C17B140B77}" type="slidenum">
              <a:rPr lang="en-US" smtClean="0"/>
              <a:t>13</a:t>
            </a:fld>
            <a:endParaRPr lang="en-US"/>
          </a:p>
        </p:txBody>
      </p:sp>
    </p:spTree>
    <p:extLst>
      <p:ext uri="{BB962C8B-B14F-4D97-AF65-F5344CB8AC3E}">
        <p14:creationId xmlns:p14="http://schemas.microsoft.com/office/powerpoint/2010/main" val="318281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DB9C31-37D4-41A9-8530-46C17B140B77}" type="slidenum">
              <a:rPr lang="en-US" smtClean="0"/>
              <a:t>14</a:t>
            </a:fld>
            <a:endParaRPr lang="en-US"/>
          </a:p>
        </p:txBody>
      </p:sp>
    </p:spTree>
    <p:extLst>
      <p:ext uri="{BB962C8B-B14F-4D97-AF65-F5344CB8AC3E}">
        <p14:creationId xmlns:p14="http://schemas.microsoft.com/office/powerpoint/2010/main" val="430323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1C345-C8F2-43E4-A6E4-E654A8210D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7A3ECF-212B-4C21-8AF3-C8AE9ABDA2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C626C-F051-4E7A-9982-A1895C25CDD9}"/>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CFF34718-0F42-456A-9F19-021315934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AE56CD-9728-4F16-A8D9-734DBB246F56}"/>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2261977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EA7E-72B5-4301-8CBC-27DB1E6BEF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AF1F14-C82D-4FD2-BEBC-35970B644F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8B68F-E8DB-4B0E-8127-BE5C292FBE99}"/>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AD1230E2-1D84-48AC-95CE-063807642F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8DD22-5A19-4D62-91D0-08D5E3764401}"/>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850418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5EE878-C209-446E-BD69-A305F078A7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22C323-2B8D-4976-9808-3452965CC0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CF83C-1A3A-4344-BC30-EAEC5CB0B592}"/>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9607610F-30E8-4D78-AA5D-055127473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47E8B8-0769-49D5-9B22-4403B195D52D}"/>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243581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EFD8-8DFC-456E-91BE-4806DD5FCF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1AD675-D044-42E6-8F8D-D07179AF9F9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F7502-A04A-4C49-A13B-4A45F28DA5BE}"/>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C4825F5F-AF5A-4F3D-9273-F9D980176E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293FE-7F97-4239-9C6E-B00045A95B7F}"/>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2369462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EB47C-F46F-4064-A731-C9A4694462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151D2-0A1B-49D3-B03C-C44E1E3A2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5FD1BF6-F85E-47C6-B508-B2C5AE7C2D1B}"/>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B4DE301C-CEA2-46F3-A695-B0E804D646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8176B-A472-4EF8-9449-1F7685252485}"/>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360144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12719-590D-4B3A-853D-FD94282F8D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5A9BB7-0431-4894-ADE4-385910A1B8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EC0904-439D-4E96-82DA-1E197DC1CB0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EB1AFD-44F7-4C35-8F81-084C1AED8008}"/>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6" name="Footer Placeholder 5">
            <a:extLst>
              <a:ext uri="{FF2B5EF4-FFF2-40B4-BE49-F238E27FC236}">
                <a16:creationId xmlns:a16="http://schemas.microsoft.com/office/drawing/2014/main" id="{A38C4D9E-5027-48D0-84B8-CFD4B1ACA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35B3B-6736-4E7B-B783-787B31582955}"/>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371910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A9AEA-B1A0-4A50-A97E-604BC519D6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8CD06A-C700-4922-84E3-F35C981CDD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419EDF-CAB0-4370-990F-0198F397A37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456B85-A342-4E20-85F8-50D9377084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98C0FE-15AE-404D-81E3-24E060540EF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51CF3B-6C5A-48AE-9D6B-49BE2917A359}"/>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8" name="Footer Placeholder 7">
            <a:extLst>
              <a:ext uri="{FF2B5EF4-FFF2-40B4-BE49-F238E27FC236}">
                <a16:creationId xmlns:a16="http://schemas.microsoft.com/office/drawing/2014/main" id="{33D020BC-CC7B-4818-80EB-56820172C7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691ABB-22B6-427F-A3D1-0F0A6A117939}"/>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146815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83162-ACE4-44CA-80A6-CBAB82DB4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3DCD79-B72E-43A0-A5E1-491715497BC3}"/>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4" name="Footer Placeholder 3">
            <a:extLst>
              <a:ext uri="{FF2B5EF4-FFF2-40B4-BE49-F238E27FC236}">
                <a16:creationId xmlns:a16="http://schemas.microsoft.com/office/drawing/2014/main" id="{C5EF0AE9-8F78-470C-954A-72A408966E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AE4A64-E54D-4FC7-875A-37FF7138A231}"/>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968101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D258CA-3EFA-4721-B948-EF548032EAAE}"/>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3" name="Footer Placeholder 2">
            <a:extLst>
              <a:ext uri="{FF2B5EF4-FFF2-40B4-BE49-F238E27FC236}">
                <a16:creationId xmlns:a16="http://schemas.microsoft.com/office/drawing/2014/main" id="{59E07843-4154-4D1E-A04D-6B14BE29F2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03EFF3-DABA-4E90-BB07-B906E5700C40}"/>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141784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1310A-6995-483E-8E59-195B365A8B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AF5B87-A185-4B0D-A444-1166F2A546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1A0556-3460-40DF-B9DD-53C1616F1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C08B6A-9D85-4DF5-B65D-38B316817AF1}"/>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6" name="Footer Placeholder 5">
            <a:extLst>
              <a:ext uri="{FF2B5EF4-FFF2-40B4-BE49-F238E27FC236}">
                <a16:creationId xmlns:a16="http://schemas.microsoft.com/office/drawing/2014/main" id="{22A50FE6-11D7-4156-8AFD-FF16CDA42F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3D228-FFA4-4ECC-8A28-B35631750D17}"/>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137693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2DBCA-2EAE-4A98-A0E3-8DE5B29A46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F8AEBE-088C-4726-AC31-3C85E4E728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863AA8-79EE-4AAE-B7F8-0A0694DC64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C4CDEB-2CB1-4F0E-A346-79182845F5BB}"/>
              </a:ext>
            </a:extLst>
          </p:cNvPr>
          <p:cNvSpPr>
            <a:spLocks noGrp="1"/>
          </p:cNvSpPr>
          <p:nvPr>
            <p:ph type="dt" sz="half" idx="10"/>
          </p:nvPr>
        </p:nvSpPr>
        <p:spPr/>
        <p:txBody>
          <a:bodyPr/>
          <a:lstStyle/>
          <a:p>
            <a:fld id="{DD31C762-1054-4657-99BF-A8B6F6795475}" type="datetimeFigureOut">
              <a:rPr lang="en-US" smtClean="0"/>
              <a:t>5/21/2018</a:t>
            </a:fld>
            <a:endParaRPr lang="en-US"/>
          </a:p>
        </p:txBody>
      </p:sp>
      <p:sp>
        <p:nvSpPr>
          <p:cNvPr id="6" name="Footer Placeholder 5">
            <a:extLst>
              <a:ext uri="{FF2B5EF4-FFF2-40B4-BE49-F238E27FC236}">
                <a16:creationId xmlns:a16="http://schemas.microsoft.com/office/drawing/2014/main" id="{A760E40F-F5B7-4699-BF4D-2A42AC25C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C724A8-FFE2-4A68-B6A8-D36A0A6288EE}"/>
              </a:ext>
            </a:extLst>
          </p:cNvPr>
          <p:cNvSpPr>
            <a:spLocks noGrp="1"/>
          </p:cNvSpPr>
          <p:nvPr>
            <p:ph type="sldNum" sz="quarter" idx="12"/>
          </p:nvPr>
        </p:nvSpPr>
        <p:spPr/>
        <p:txBody>
          <a:bodyPr/>
          <a:lstStyle/>
          <a:p>
            <a:fld id="{C88842F4-87C7-44EE-BC9D-8BEC3E09A039}" type="slidenum">
              <a:rPr lang="en-US" smtClean="0"/>
              <a:t>‹#›</a:t>
            </a:fld>
            <a:endParaRPr lang="en-US"/>
          </a:p>
        </p:txBody>
      </p:sp>
    </p:spTree>
    <p:extLst>
      <p:ext uri="{BB962C8B-B14F-4D97-AF65-F5344CB8AC3E}">
        <p14:creationId xmlns:p14="http://schemas.microsoft.com/office/powerpoint/2010/main" val="4219512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095F14-3E19-42A7-851A-8027183AAF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FE0159-23B5-4D32-93D1-467A49A034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E895BE-985F-4528-88D7-7457E6A08C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1C762-1054-4657-99BF-A8B6F6795475}" type="datetimeFigureOut">
              <a:rPr lang="en-US" smtClean="0"/>
              <a:t>5/21/2018</a:t>
            </a:fld>
            <a:endParaRPr lang="en-US"/>
          </a:p>
        </p:txBody>
      </p:sp>
      <p:sp>
        <p:nvSpPr>
          <p:cNvPr id="5" name="Footer Placeholder 4">
            <a:extLst>
              <a:ext uri="{FF2B5EF4-FFF2-40B4-BE49-F238E27FC236}">
                <a16:creationId xmlns:a16="http://schemas.microsoft.com/office/drawing/2014/main" id="{B46A6C32-46B0-4A9E-978F-456F8C4C1E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4F4608-D65C-4B87-BF3F-A9A266A4E6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842F4-87C7-44EE-BC9D-8BEC3E09A039}" type="slidenum">
              <a:rPr lang="en-US" smtClean="0"/>
              <a:t>‹#›</a:t>
            </a:fld>
            <a:endParaRPr lang="en-US"/>
          </a:p>
        </p:txBody>
      </p:sp>
    </p:spTree>
    <p:extLst>
      <p:ext uri="{BB962C8B-B14F-4D97-AF65-F5344CB8AC3E}">
        <p14:creationId xmlns:p14="http://schemas.microsoft.com/office/powerpoint/2010/main" val="305712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62EAD-67E5-421E-95F6-23AD9DE0909C}"/>
              </a:ext>
            </a:extLst>
          </p:cNvPr>
          <p:cNvSpPr>
            <a:spLocks noGrp="1"/>
          </p:cNvSpPr>
          <p:nvPr>
            <p:ph type="ctrTitle"/>
          </p:nvPr>
        </p:nvSpPr>
        <p:spPr/>
        <p:txBody>
          <a:bodyPr/>
          <a:lstStyle/>
          <a:p>
            <a:r>
              <a:rPr lang="en-US" dirty="0"/>
              <a:t>Contingency &amp; </a:t>
            </a:r>
            <a:br>
              <a:rPr lang="en-US" dirty="0"/>
            </a:br>
            <a:r>
              <a:rPr lang="en-US" dirty="0"/>
              <a:t>Overflow on ESInet</a:t>
            </a:r>
          </a:p>
        </p:txBody>
      </p:sp>
      <p:sp>
        <p:nvSpPr>
          <p:cNvPr id="3" name="Subtitle 2">
            <a:extLst>
              <a:ext uri="{FF2B5EF4-FFF2-40B4-BE49-F238E27FC236}">
                <a16:creationId xmlns:a16="http://schemas.microsoft.com/office/drawing/2014/main" id="{EE90BBB6-08B5-4D3F-9BB6-368F6F37151E}"/>
              </a:ext>
            </a:extLst>
          </p:cNvPr>
          <p:cNvSpPr>
            <a:spLocks noGrp="1"/>
          </p:cNvSpPr>
          <p:nvPr>
            <p:ph type="subTitle" idx="1"/>
          </p:nvPr>
        </p:nvSpPr>
        <p:spPr/>
        <p:txBody>
          <a:bodyPr/>
          <a:lstStyle/>
          <a:p>
            <a:r>
              <a:rPr lang="en-US" dirty="0"/>
              <a:t>MOU Day</a:t>
            </a:r>
          </a:p>
          <a:p>
            <a:r>
              <a:rPr lang="en-US" dirty="0"/>
              <a:t>Salina, Ks</a:t>
            </a:r>
          </a:p>
          <a:p>
            <a:r>
              <a:rPr lang="en-US" dirty="0"/>
              <a:t>05/21/2018</a:t>
            </a:r>
          </a:p>
        </p:txBody>
      </p:sp>
    </p:spTree>
    <p:extLst>
      <p:ext uri="{BB962C8B-B14F-4D97-AF65-F5344CB8AC3E}">
        <p14:creationId xmlns:p14="http://schemas.microsoft.com/office/powerpoint/2010/main" val="743784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57600" y="3429000"/>
            <a:ext cx="4648200" cy="28194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3657600" y="2819400"/>
            <a:ext cx="4648200" cy="609600"/>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p>
        </p:txBody>
      </p:sp>
      <p:sp>
        <p:nvSpPr>
          <p:cNvPr id="2" name="Title 1"/>
          <p:cNvSpPr>
            <a:spLocks noGrp="1"/>
          </p:cNvSpPr>
          <p:nvPr>
            <p:ph type="ctrTitle"/>
          </p:nvPr>
        </p:nvSpPr>
        <p:spPr>
          <a:xfrm>
            <a:off x="2209800" y="152401"/>
            <a:ext cx="7772400" cy="838200"/>
          </a:xfrm>
        </p:spPr>
        <p:txBody>
          <a:bodyPr>
            <a:normAutofit fontScale="90000"/>
          </a:bodyPr>
          <a:lstStyle/>
          <a:p>
            <a:r>
              <a:rPr lang="en-US" dirty="0"/>
              <a:t>NG 9-1-1 Reroute/overflow</a:t>
            </a:r>
          </a:p>
        </p:txBody>
      </p:sp>
      <p:sp>
        <p:nvSpPr>
          <p:cNvPr id="3" name="Subtitle 2"/>
          <p:cNvSpPr>
            <a:spLocks noGrp="1"/>
          </p:cNvSpPr>
          <p:nvPr>
            <p:ph type="subTitle" idx="1"/>
          </p:nvPr>
        </p:nvSpPr>
        <p:spPr>
          <a:xfrm>
            <a:off x="2781300" y="838200"/>
            <a:ext cx="6400800" cy="533400"/>
          </a:xfrm>
        </p:spPr>
        <p:txBody>
          <a:bodyPr>
            <a:normAutofit/>
          </a:bodyPr>
          <a:lstStyle/>
          <a:p>
            <a:r>
              <a:rPr lang="en-US" dirty="0">
                <a:solidFill>
                  <a:schemeClr val="tx1"/>
                </a:solidFill>
              </a:rPr>
              <a:t>Multi-Layer Approach</a:t>
            </a:r>
          </a:p>
        </p:txBody>
      </p:sp>
      <p:sp>
        <p:nvSpPr>
          <p:cNvPr id="5" name="Rectangle 4"/>
          <p:cNvSpPr/>
          <p:nvPr/>
        </p:nvSpPr>
        <p:spPr>
          <a:xfrm>
            <a:off x="3962400" y="4876800"/>
            <a:ext cx="1752600" cy="12192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3</a:t>
            </a:r>
          </a:p>
          <a:p>
            <a:pPr algn="ctr"/>
            <a:endParaRPr lang="en-US" b="1" dirty="0"/>
          </a:p>
          <a:p>
            <a:pPr algn="ctr"/>
            <a:endParaRPr lang="en-US" b="1" dirty="0"/>
          </a:p>
          <a:p>
            <a:pPr algn="ctr"/>
            <a:endParaRPr lang="en-US" b="1" dirty="0"/>
          </a:p>
        </p:txBody>
      </p:sp>
      <p:cxnSp>
        <p:nvCxnSpPr>
          <p:cNvPr id="8" name="Straight Arrow Connector 7"/>
          <p:cNvCxnSpPr/>
          <p:nvPr/>
        </p:nvCxnSpPr>
        <p:spPr>
          <a:xfrm>
            <a:off x="4876800" y="2362200"/>
            <a:ext cx="0" cy="4455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324600" y="4876800"/>
            <a:ext cx="1752600" cy="1219200"/>
          </a:xfrm>
          <a:prstGeom prst="rect">
            <a:avLst/>
          </a:prstGeom>
          <a:solidFill>
            <a:schemeClr val="accent5">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4</a:t>
            </a:r>
          </a:p>
          <a:p>
            <a:pPr algn="ctr"/>
            <a:endParaRPr lang="en-US" b="1" dirty="0"/>
          </a:p>
          <a:p>
            <a:pPr algn="ctr"/>
            <a:endParaRPr lang="en-US" b="1" dirty="0"/>
          </a:p>
          <a:p>
            <a:pPr algn="ctr"/>
            <a:endParaRPr lang="en-US" b="1" dirty="0"/>
          </a:p>
        </p:txBody>
      </p:sp>
      <p:cxnSp>
        <p:nvCxnSpPr>
          <p:cNvPr id="12" name="Straight Arrow Connector 11"/>
          <p:cNvCxnSpPr/>
          <p:nvPr/>
        </p:nvCxnSpPr>
        <p:spPr>
          <a:xfrm>
            <a:off x="7162800" y="2438400"/>
            <a:ext cx="0" cy="3693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657600" y="1447800"/>
            <a:ext cx="4648200" cy="11430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ESInet Delivers Call to Vesta</a:t>
            </a:r>
          </a:p>
          <a:p>
            <a:pPr algn="ctr"/>
            <a:r>
              <a:rPr lang="en-US" sz="2400" b="1" dirty="0">
                <a:solidFill>
                  <a:schemeClr val="tx1"/>
                </a:solidFill>
              </a:rPr>
              <a:t>Bound for PSAP#1</a:t>
            </a:r>
          </a:p>
        </p:txBody>
      </p:sp>
      <p:sp>
        <p:nvSpPr>
          <p:cNvPr id="18" name="Rectangle 17"/>
          <p:cNvSpPr/>
          <p:nvPr/>
        </p:nvSpPr>
        <p:spPr>
          <a:xfrm>
            <a:off x="3962400" y="3581400"/>
            <a:ext cx="17526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1</a:t>
            </a:r>
          </a:p>
          <a:p>
            <a:pPr algn="ctr"/>
            <a:endParaRPr lang="en-US" b="1" dirty="0"/>
          </a:p>
          <a:p>
            <a:pPr algn="ctr"/>
            <a:endParaRPr lang="en-US" b="1" dirty="0"/>
          </a:p>
          <a:p>
            <a:pPr algn="ctr"/>
            <a:endParaRPr lang="en-US" b="1" dirty="0"/>
          </a:p>
        </p:txBody>
      </p:sp>
      <p:sp>
        <p:nvSpPr>
          <p:cNvPr id="19" name="Rectangle 18"/>
          <p:cNvSpPr/>
          <p:nvPr/>
        </p:nvSpPr>
        <p:spPr>
          <a:xfrm>
            <a:off x="6324600" y="3581400"/>
            <a:ext cx="1752600" cy="121920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2</a:t>
            </a:r>
          </a:p>
          <a:p>
            <a:pPr algn="ctr"/>
            <a:endParaRPr lang="en-US" b="1" dirty="0"/>
          </a:p>
          <a:p>
            <a:pPr algn="ctr"/>
            <a:endParaRPr lang="en-US" b="1" dirty="0"/>
          </a:p>
          <a:p>
            <a:pPr algn="ctr"/>
            <a:endParaRPr lang="en-US" b="1" dirty="0"/>
          </a:p>
        </p:txBody>
      </p:sp>
      <p:sp>
        <p:nvSpPr>
          <p:cNvPr id="20" name="Rectangle 19"/>
          <p:cNvSpPr/>
          <p:nvPr/>
        </p:nvSpPr>
        <p:spPr>
          <a:xfrm>
            <a:off x="3962400" y="4191000"/>
            <a:ext cx="438150" cy="609600"/>
          </a:xfrm>
          <a:prstGeom prst="rect">
            <a:avLst/>
          </a:prstGeom>
          <a:solidFill>
            <a:srgbClr val="00482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1 OVFL</a:t>
            </a:r>
          </a:p>
        </p:txBody>
      </p:sp>
      <p:sp>
        <p:nvSpPr>
          <p:cNvPr id="23" name="Rectangle 22"/>
          <p:cNvSpPr/>
          <p:nvPr/>
        </p:nvSpPr>
        <p:spPr>
          <a:xfrm>
            <a:off x="6324600" y="4191000"/>
            <a:ext cx="438150" cy="609600"/>
          </a:xfrm>
          <a:prstGeom prst="rect">
            <a:avLst/>
          </a:prstGeom>
          <a:solidFill>
            <a:srgbClr val="531E1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2 OVFL</a:t>
            </a:r>
          </a:p>
        </p:txBody>
      </p:sp>
      <p:sp>
        <p:nvSpPr>
          <p:cNvPr id="24" name="Rectangle 23"/>
          <p:cNvSpPr/>
          <p:nvPr/>
        </p:nvSpPr>
        <p:spPr>
          <a:xfrm>
            <a:off x="3962400" y="5486400"/>
            <a:ext cx="438150" cy="609600"/>
          </a:xfrm>
          <a:prstGeom prst="rect">
            <a:avLst/>
          </a:prstGeom>
          <a:solidFill>
            <a:srgbClr val="003E6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3 OVFL</a:t>
            </a:r>
          </a:p>
        </p:txBody>
      </p:sp>
      <p:sp>
        <p:nvSpPr>
          <p:cNvPr id="25" name="Rectangle 24"/>
          <p:cNvSpPr/>
          <p:nvPr/>
        </p:nvSpPr>
        <p:spPr>
          <a:xfrm>
            <a:off x="6324600" y="5486400"/>
            <a:ext cx="438150" cy="609600"/>
          </a:xfrm>
          <a:prstGeom prst="rect">
            <a:avLst/>
          </a:prstGeom>
          <a:solidFill>
            <a:srgbClr val="13343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4 OVFL</a:t>
            </a:r>
          </a:p>
        </p:txBody>
      </p:sp>
      <p:sp>
        <p:nvSpPr>
          <p:cNvPr id="26" name="Rectangle 25"/>
          <p:cNvSpPr/>
          <p:nvPr/>
        </p:nvSpPr>
        <p:spPr>
          <a:xfrm>
            <a:off x="6762750" y="5486400"/>
            <a:ext cx="438150" cy="609600"/>
          </a:xfrm>
          <a:prstGeom prst="rect">
            <a:avLst/>
          </a:prstGeom>
          <a:solidFill>
            <a:srgbClr val="00482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1 OVFL</a:t>
            </a:r>
          </a:p>
        </p:txBody>
      </p:sp>
      <p:sp>
        <p:nvSpPr>
          <p:cNvPr id="27" name="Rectangle 26"/>
          <p:cNvSpPr/>
          <p:nvPr/>
        </p:nvSpPr>
        <p:spPr>
          <a:xfrm>
            <a:off x="4400550" y="4191000"/>
            <a:ext cx="438150" cy="609600"/>
          </a:xfrm>
          <a:prstGeom prst="rect">
            <a:avLst/>
          </a:prstGeom>
          <a:solidFill>
            <a:srgbClr val="531E1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2 OVFL</a:t>
            </a:r>
          </a:p>
        </p:txBody>
      </p:sp>
      <p:sp>
        <p:nvSpPr>
          <p:cNvPr id="28" name="Rectangle 27"/>
          <p:cNvSpPr/>
          <p:nvPr/>
        </p:nvSpPr>
        <p:spPr>
          <a:xfrm>
            <a:off x="6754302" y="4193650"/>
            <a:ext cx="438150" cy="609600"/>
          </a:xfrm>
          <a:prstGeom prst="rect">
            <a:avLst/>
          </a:prstGeom>
          <a:solidFill>
            <a:srgbClr val="003E6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3 OVFL</a:t>
            </a:r>
          </a:p>
        </p:txBody>
      </p:sp>
      <p:sp>
        <p:nvSpPr>
          <p:cNvPr id="29" name="Rectangle 28"/>
          <p:cNvSpPr/>
          <p:nvPr/>
        </p:nvSpPr>
        <p:spPr>
          <a:xfrm>
            <a:off x="4362450" y="5486400"/>
            <a:ext cx="438150" cy="609600"/>
          </a:xfrm>
          <a:prstGeom prst="rect">
            <a:avLst/>
          </a:prstGeom>
          <a:solidFill>
            <a:srgbClr val="13343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4 OVFL</a:t>
            </a:r>
          </a:p>
        </p:txBody>
      </p:sp>
      <p:pic>
        <p:nvPicPr>
          <p:cNvPr id="30" name="Picture 29" descr="Vesta_9-1-1-rev.png"/>
          <p:cNvPicPr>
            <a:picLocks noChangeAspect="1"/>
          </p:cNvPicPr>
          <p:nvPr/>
        </p:nvPicPr>
        <p:blipFill>
          <a:blip r:embed="rId2"/>
          <a:stretch>
            <a:fillRect/>
          </a:stretch>
        </p:blipFill>
        <p:spPr>
          <a:xfrm>
            <a:off x="4784412" y="2867282"/>
            <a:ext cx="2530789" cy="561718"/>
          </a:xfrm>
          <a:prstGeom prst="rect">
            <a:avLst/>
          </a:prstGeom>
          <a:ln>
            <a:noFill/>
          </a:ln>
          <a:effectLst>
            <a:outerShdw blurRad="292100" dist="139700" dir="2700000" algn="tl" rotWithShape="0">
              <a:srgbClr val="333333">
                <a:alpha val="65000"/>
              </a:srgbClr>
            </a:outerShdw>
          </a:effectLst>
        </p:spPr>
      </p:pic>
      <p:sp>
        <p:nvSpPr>
          <p:cNvPr id="22" name="TextBox 21">
            <a:extLst>
              <a:ext uri="{FF2B5EF4-FFF2-40B4-BE49-F238E27FC236}">
                <a16:creationId xmlns:a16="http://schemas.microsoft.com/office/drawing/2014/main" id="{DACD3E14-A11B-46C2-8B61-07CF1E660F82}"/>
              </a:ext>
            </a:extLst>
          </p:cNvPr>
          <p:cNvSpPr txBox="1"/>
          <p:nvPr/>
        </p:nvSpPr>
        <p:spPr>
          <a:xfrm>
            <a:off x="293982" y="4181061"/>
            <a:ext cx="2973891" cy="923330"/>
          </a:xfrm>
          <a:prstGeom prst="rect">
            <a:avLst/>
          </a:prstGeom>
          <a:noFill/>
        </p:spPr>
        <p:txBody>
          <a:bodyPr wrap="none" rtlCol="0">
            <a:spAutoFit/>
          </a:bodyPr>
          <a:lstStyle/>
          <a:p>
            <a:r>
              <a:rPr lang="en-US" dirty="0"/>
              <a:t>Each PSAP has an overflow</a:t>
            </a:r>
            <a:br>
              <a:rPr lang="en-US" dirty="0"/>
            </a:br>
            <a:r>
              <a:rPr lang="en-US" dirty="0"/>
              <a:t>queue for any PSAP that they </a:t>
            </a:r>
            <a:br>
              <a:rPr lang="en-US" dirty="0"/>
            </a:br>
            <a:r>
              <a:rPr lang="en-US" dirty="0"/>
              <a:t>agreed to take overflow for.</a:t>
            </a:r>
          </a:p>
        </p:txBody>
      </p:sp>
      <p:cxnSp>
        <p:nvCxnSpPr>
          <p:cNvPr id="31" name="Straight Arrow Connector 30">
            <a:extLst>
              <a:ext uri="{FF2B5EF4-FFF2-40B4-BE49-F238E27FC236}">
                <a16:creationId xmlns:a16="http://schemas.microsoft.com/office/drawing/2014/main" id="{B3B767C9-30D8-4C18-925C-F7BE9A330B36}"/>
              </a:ext>
            </a:extLst>
          </p:cNvPr>
          <p:cNvCxnSpPr>
            <a:stCxn id="22" idx="3"/>
          </p:cNvCxnSpPr>
          <p:nvPr/>
        </p:nvCxnSpPr>
        <p:spPr>
          <a:xfrm flipV="1">
            <a:off x="3267873" y="4495801"/>
            <a:ext cx="694527" cy="1469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56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5051" y="851893"/>
            <a:ext cx="8881897" cy="5655271"/>
          </a:xfrm>
        </p:spPr>
      </p:pic>
      <p:sp>
        <p:nvSpPr>
          <p:cNvPr id="2" name="TextBox 1">
            <a:extLst>
              <a:ext uri="{FF2B5EF4-FFF2-40B4-BE49-F238E27FC236}">
                <a16:creationId xmlns:a16="http://schemas.microsoft.com/office/drawing/2014/main" id="{D0931A5D-17CB-412C-BDB1-55B2F4078780}"/>
              </a:ext>
            </a:extLst>
          </p:cNvPr>
          <p:cNvSpPr txBox="1"/>
          <p:nvPr/>
        </p:nvSpPr>
        <p:spPr>
          <a:xfrm>
            <a:off x="132522" y="1958588"/>
            <a:ext cx="1522529" cy="4247317"/>
          </a:xfrm>
          <a:prstGeom prst="rect">
            <a:avLst/>
          </a:prstGeom>
          <a:noFill/>
        </p:spPr>
        <p:txBody>
          <a:bodyPr wrap="square" rtlCol="0">
            <a:spAutoFit/>
          </a:bodyPr>
          <a:lstStyle/>
          <a:p>
            <a:r>
              <a:rPr lang="en-US" dirty="0"/>
              <a:t>This example shows a single overflow queue.  There would be an overflow queue for every PSAP you agreed to take calls for.  They could be stacked on a tab behind other call queues.</a:t>
            </a:r>
          </a:p>
        </p:txBody>
      </p:sp>
    </p:spTree>
    <p:extLst>
      <p:ext uri="{BB962C8B-B14F-4D97-AF65-F5344CB8AC3E}">
        <p14:creationId xmlns:p14="http://schemas.microsoft.com/office/powerpoint/2010/main" val="4145721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1" y="880070"/>
            <a:ext cx="8858201" cy="5596930"/>
          </a:xfrm>
        </p:spPr>
      </p:pic>
      <p:sp>
        <p:nvSpPr>
          <p:cNvPr id="2" name="TextBox 1">
            <a:extLst>
              <a:ext uri="{FF2B5EF4-FFF2-40B4-BE49-F238E27FC236}">
                <a16:creationId xmlns:a16="http://schemas.microsoft.com/office/drawing/2014/main" id="{4B42CBDF-8032-465E-83A6-16CDF4758447}"/>
              </a:ext>
            </a:extLst>
          </p:cNvPr>
          <p:cNvSpPr txBox="1"/>
          <p:nvPr/>
        </p:nvSpPr>
        <p:spPr>
          <a:xfrm>
            <a:off x="0" y="585380"/>
            <a:ext cx="1709530" cy="6186309"/>
          </a:xfrm>
          <a:prstGeom prst="rect">
            <a:avLst/>
          </a:prstGeom>
          <a:noFill/>
        </p:spPr>
        <p:txBody>
          <a:bodyPr wrap="square" rtlCol="0">
            <a:spAutoFit/>
          </a:bodyPr>
          <a:lstStyle/>
          <a:p>
            <a:r>
              <a:rPr lang="en-US" dirty="0"/>
              <a:t>After a pre-determined time, an unanswered call would fall into the overflow queue.  It would ring in the overflow queue at both the initial PSAP and the backup PSAP.  Either party could answer out of the overflow queue and either can barge in on the call while it is in progress in that queue.</a:t>
            </a:r>
          </a:p>
        </p:txBody>
      </p:sp>
    </p:spTree>
    <p:extLst>
      <p:ext uri="{BB962C8B-B14F-4D97-AF65-F5344CB8AC3E}">
        <p14:creationId xmlns:p14="http://schemas.microsoft.com/office/powerpoint/2010/main" val="3672591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96C84-E369-45EE-9A45-5580A2C73A62}"/>
              </a:ext>
            </a:extLst>
          </p:cNvPr>
          <p:cNvSpPr>
            <a:spLocks noGrp="1"/>
          </p:cNvSpPr>
          <p:nvPr>
            <p:ph type="title"/>
          </p:nvPr>
        </p:nvSpPr>
        <p:spPr/>
        <p:txBody>
          <a:bodyPr/>
          <a:lstStyle/>
          <a:p>
            <a:r>
              <a:rPr lang="en-US" dirty="0"/>
              <a:t>MOU</a:t>
            </a:r>
          </a:p>
        </p:txBody>
      </p:sp>
      <p:sp>
        <p:nvSpPr>
          <p:cNvPr id="3" name="Content Placeholder 2">
            <a:extLst>
              <a:ext uri="{FF2B5EF4-FFF2-40B4-BE49-F238E27FC236}">
                <a16:creationId xmlns:a16="http://schemas.microsoft.com/office/drawing/2014/main" id="{3273FAFE-BE96-4CC3-97AD-4A5ACECBF69F}"/>
              </a:ext>
            </a:extLst>
          </p:cNvPr>
          <p:cNvSpPr>
            <a:spLocks noGrp="1"/>
          </p:cNvSpPr>
          <p:nvPr>
            <p:ph idx="1"/>
          </p:nvPr>
        </p:nvSpPr>
        <p:spPr/>
        <p:txBody>
          <a:bodyPr/>
          <a:lstStyle/>
          <a:p>
            <a:r>
              <a:rPr lang="en-US" dirty="0"/>
              <a:t>Ensures that agreements to receive calls carry forward with changes in administration and personnel</a:t>
            </a:r>
          </a:p>
          <a:p>
            <a:r>
              <a:rPr lang="en-US" dirty="0"/>
              <a:t>Ensures understanding of what calls will be received by the PSAP</a:t>
            </a:r>
          </a:p>
          <a:p>
            <a:r>
              <a:rPr lang="en-US" dirty="0"/>
              <a:t>Ensures understanding of what the procedure for handling these calls once received will be</a:t>
            </a:r>
          </a:p>
          <a:p>
            <a:r>
              <a:rPr lang="en-US" dirty="0"/>
              <a:t>Ensures understanding of any process or procedures that will be implemented in contingency or overflow situations</a:t>
            </a:r>
          </a:p>
        </p:txBody>
      </p:sp>
    </p:spTree>
    <p:extLst>
      <p:ext uri="{BB962C8B-B14F-4D97-AF65-F5344CB8AC3E}">
        <p14:creationId xmlns:p14="http://schemas.microsoft.com/office/powerpoint/2010/main" val="2427485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291ED-C86A-4A06-8BE4-DCC92F26BC18}"/>
              </a:ext>
            </a:extLst>
          </p:cNvPr>
          <p:cNvSpPr>
            <a:spLocks noGrp="1"/>
          </p:cNvSpPr>
          <p:nvPr>
            <p:ph type="title"/>
          </p:nvPr>
        </p:nvSpPr>
        <p:spPr/>
        <p:txBody>
          <a:bodyPr/>
          <a:lstStyle/>
          <a:p>
            <a:r>
              <a:rPr lang="en-US" dirty="0"/>
              <a:t>MOU	</a:t>
            </a:r>
          </a:p>
        </p:txBody>
      </p:sp>
      <p:sp>
        <p:nvSpPr>
          <p:cNvPr id="3" name="Content Placeholder 2">
            <a:extLst>
              <a:ext uri="{FF2B5EF4-FFF2-40B4-BE49-F238E27FC236}">
                <a16:creationId xmlns:a16="http://schemas.microsoft.com/office/drawing/2014/main" id="{0EDC124F-490E-4F50-883D-AD93910A4B28}"/>
              </a:ext>
            </a:extLst>
          </p:cNvPr>
          <p:cNvSpPr>
            <a:spLocks noGrp="1"/>
          </p:cNvSpPr>
          <p:nvPr>
            <p:ph idx="1"/>
          </p:nvPr>
        </p:nvSpPr>
        <p:spPr/>
        <p:txBody>
          <a:bodyPr/>
          <a:lstStyle/>
          <a:p>
            <a:r>
              <a:rPr lang="en-US" dirty="0"/>
              <a:t>The Contingency example would require Reno County to have MOU’s signed with:</a:t>
            </a:r>
          </a:p>
          <a:p>
            <a:pPr lvl="1"/>
            <a:r>
              <a:rPr lang="en-US" dirty="0"/>
              <a:t>Harvey County</a:t>
            </a:r>
          </a:p>
          <a:p>
            <a:pPr lvl="1"/>
            <a:r>
              <a:rPr lang="en-US" dirty="0"/>
              <a:t>Sumner County</a:t>
            </a:r>
          </a:p>
          <a:p>
            <a:pPr lvl="1"/>
            <a:r>
              <a:rPr lang="en-US" dirty="0"/>
              <a:t>Saline County</a:t>
            </a:r>
          </a:p>
          <a:p>
            <a:r>
              <a:rPr lang="en-US" dirty="0"/>
              <a:t>Each PSAP will need to get MOU’s executed with each PSAP that they intend to use in their contingency &amp; overflow plan</a:t>
            </a:r>
          </a:p>
        </p:txBody>
      </p:sp>
    </p:spTree>
    <p:extLst>
      <p:ext uri="{BB962C8B-B14F-4D97-AF65-F5344CB8AC3E}">
        <p14:creationId xmlns:p14="http://schemas.microsoft.com/office/powerpoint/2010/main" val="3464311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9C5B1E-0089-4F1D-8EEE-FD2BBFAF3BE4}"/>
              </a:ext>
            </a:extLst>
          </p:cNvPr>
          <p:cNvSpPr>
            <a:spLocks noGrp="1"/>
          </p:cNvSpPr>
          <p:nvPr>
            <p:ph idx="1"/>
          </p:nvPr>
        </p:nvSpPr>
        <p:spPr>
          <a:xfrm>
            <a:off x="838200" y="342900"/>
            <a:ext cx="10515600" cy="6146800"/>
          </a:xfrm>
        </p:spPr>
        <p:txBody>
          <a:bodyPr>
            <a:normAutofit fontScale="70000" lnSpcReduction="20000"/>
          </a:bodyPr>
          <a:lstStyle/>
          <a:p>
            <a:pPr marL="0" indent="0" algn="ctr">
              <a:buNone/>
            </a:pPr>
            <a:r>
              <a:rPr lang="en-US" dirty="0"/>
              <a:t>MEMORANDUM OF AGREEMENT</a:t>
            </a:r>
          </a:p>
          <a:p>
            <a:pPr marL="0" indent="0" algn="ctr">
              <a:buNone/>
            </a:pPr>
            <a:r>
              <a:rPr lang="en-US" dirty="0"/>
              <a:t>BY AND BETWEEN</a:t>
            </a:r>
          </a:p>
          <a:p>
            <a:pPr marL="0" indent="0" algn="ctr">
              <a:buNone/>
            </a:pPr>
            <a:r>
              <a:rPr lang="en-US" dirty="0"/>
              <a:t>Rice County Emergency Communications</a:t>
            </a:r>
          </a:p>
          <a:p>
            <a:pPr marL="0" indent="0" algn="ctr">
              <a:buNone/>
            </a:pPr>
            <a:r>
              <a:rPr lang="en-US" dirty="0"/>
              <a:t>AND</a:t>
            </a:r>
          </a:p>
          <a:p>
            <a:pPr marL="0" indent="0" algn="ctr">
              <a:buNone/>
            </a:pPr>
            <a:r>
              <a:rPr lang="en-US" dirty="0"/>
              <a:t>Hutchinson/Reno County ECC</a:t>
            </a:r>
          </a:p>
          <a:p>
            <a:pPr marL="0" indent="0">
              <a:buNone/>
            </a:pPr>
            <a:endParaRPr lang="en-US" dirty="0"/>
          </a:p>
          <a:p>
            <a:pPr marL="0" indent="0">
              <a:buNone/>
            </a:pPr>
            <a:r>
              <a:rPr lang="en-US" dirty="0"/>
              <a:t>This Memorandum of Agreement (hereinafter “Agreement”) is made and entered into on March 21, 2018, by and between Rice County Emergency Communications (PSAP 1) and Hutchinson/Reno County ECC (PSAP 2).</a:t>
            </a:r>
          </a:p>
          <a:p>
            <a:pPr marL="0" indent="0">
              <a:buNone/>
            </a:pPr>
            <a:endParaRPr lang="en-US" dirty="0"/>
          </a:p>
          <a:p>
            <a:pPr marL="0" indent="0">
              <a:buNone/>
            </a:pPr>
            <a:r>
              <a:rPr lang="en-US" dirty="0"/>
              <a:t>WHEREAS, the parties to this Agreement are participants in the Statewide NG9-1-1 System, and;</a:t>
            </a:r>
          </a:p>
          <a:p>
            <a:pPr marL="0" indent="0">
              <a:buNone/>
            </a:pPr>
            <a:endParaRPr lang="en-US" dirty="0"/>
          </a:p>
          <a:p>
            <a:pPr marL="0" indent="0">
              <a:buNone/>
            </a:pPr>
            <a:r>
              <a:rPr lang="en-US" dirty="0"/>
              <a:t>WHEREAS, the parties to this Agreement desire to provide contingency and/or overflow backup to one another, and;</a:t>
            </a:r>
          </a:p>
          <a:p>
            <a:pPr marL="0" indent="0">
              <a:buNone/>
            </a:pPr>
            <a:endParaRPr lang="en-US" dirty="0"/>
          </a:p>
          <a:p>
            <a:pPr marL="0" indent="0">
              <a:buNone/>
            </a:pPr>
            <a:r>
              <a:rPr lang="en-US" dirty="0"/>
              <a:t>WHEREAS, the parties desire to formalize their decisions regarding said contingency and/or overflow backup;</a:t>
            </a:r>
          </a:p>
          <a:p>
            <a:pPr marL="0" indent="0">
              <a:buNone/>
            </a:pPr>
            <a:endParaRPr lang="en-US" dirty="0"/>
          </a:p>
          <a:p>
            <a:pPr marL="0" indent="0">
              <a:buNone/>
            </a:pPr>
            <a:r>
              <a:rPr lang="en-US" dirty="0"/>
              <a:t>THEREFORE, the parties agree as follows:</a:t>
            </a:r>
          </a:p>
          <a:p>
            <a:pPr marL="0" indent="0">
              <a:buNone/>
            </a:pPr>
            <a:endParaRPr lang="en-US" dirty="0"/>
          </a:p>
        </p:txBody>
      </p:sp>
    </p:spTree>
    <p:extLst>
      <p:ext uri="{BB962C8B-B14F-4D97-AF65-F5344CB8AC3E}">
        <p14:creationId xmlns:p14="http://schemas.microsoft.com/office/powerpoint/2010/main" val="2408768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EBD807-70AA-4394-AB0C-33B4EB898EEE}"/>
              </a:ext>
            </a:extLst>
          </p:cNvPr>
          <p:cNvSpPr>
            <a:spLocks noGrp="1"/>
          </p:cNvSpPr>
          <p:nvPr>
            <p:ph idx="1"/>
          </p:nvPr>
        </p:nvSpPr>
        <p:spPr>
          <a:xfrm>
            <a:off x="838200" y="520700"/>
            <a:ext cx="10515600" cy="5981700"/>
          </a:xfrm>
        </p:spPr>
        <p:txBody>
          <a:bodyPr>
            <a:normAutofit fontScale="62500" lnSpcReduction="20000"/>
          </a:bodyPr>
          <a:lstStyle/>
          <a:p>
            <a:pPr marL="0" indent="0">
              <a:lnSpc>
                <a:spcPct val="120000"/>
              </a:lnSpc>
              <a:spcBef>
                <a:spcPts val="0"/>
              </a:spcBef>
              <a:buNone/>
            </a:pPr>
            <a:r>
              <a:rPr lang="en-US" dirty="0"/>
              <a:t>☒ Hutchinson/Reno County ECC will accept reroute of all 9‐1‐1 calls from Rice County</a:t>
            </a:r>
          </a:p>
          <a:p>
            <a:pPr marL="0" indent="0">
              <a:lnSpc>
                <a:spcPct val="120000"/>
              </a:lnSpc>
              <a:spcBef>
                <a:spcPts val="0"/>
              </a:spcBef>
              <a:buNone/>
            </a:pPr>
            <a:r>
              <a:rPr lang="en-US" dirty="0"/>
              <a:t>     Emergency Communications due to PSAP evacuation, network or customer premise</a:t>
            </a:r>
          </a:p>
          <a:p>
            <a:pPr marL="0" indent="0">
              <a:lnSpc>
                <a:spcPct val="120000"/>
              </a:lnSpc>
              <a:spcBef>
                <a:spcPts val="0"/>
              </a:spcBef>
              <a:buNone/>
            </a:pPr>
            <a:r>
              <a:rPr lang="en-US" dirty="0"/>
              <a:t>     equipment failure, no workstation logged on, or other condition.</a:t>
            </a:r>
          </a:p>
          <a:p>
            <a:pPr marL="0" indent="0">
              <a:lnSpc>
                <a:spcPct val="120000"/>
              </a:lnSpc>
              <a:spcBef>
                <a:spcPts val="0"/>
              </a:spcBef>
              <a:buNone/>
            </a:pPr>
            <a:endParaRPr lang="en-US" dirty="0"/>
          </a:p>
          <a:p>
            <a:pPr marL="0" indent="0">
              <a:lnSpc>
                <a:spcPct val="120000"/>
              </a:lnSpc>
              <a:spcBef>
                <a:spcPts val="0"/>
              </a:spcBef>
              <a:buNone/>
            </a:pPr>
            <a:r>
              <a:rPr lang="en-US" dirty="0"/>
              <a:t>     PSAP 2 will deliver any answered calls under this provision back to PSAP 1 jurisdiction by</a:t>
            </a:r>
          </a:p>
          <a:p>
            <a:pPr marL="0" indent="0">
              <a:lnSpc>
                <a:spcPct val="120000"/>
              </a:lnSpc>
              <a:spcBef>
                <a:spcPts val="0"/>
              </a:spcBef>
              <a:buNone/>
            </a:pPr>
            <a:r>
              <a:rPr lang="en-US" dirty="0"/>
              <a:t>     radio on KSICS </a:t>
            </a:r>
            <a:r>
              <a:rPr lang="en-US" dirty="0" err="1"/>
              <a:t>talkgroup</a:t>
            </a:r>
            <a:r>
              <a:rPr lang="en-US" dirty="0"/>
              <a:t> SC9‐LE</a:t>
            </a:r>
          </a:p>
          <a:p>
            <a:pPr marL="0" indent="0">
              <a:lnSpc>
                <a:spcPct val="120000"/>
              </a:lnSpc>
              <a:spcBef>
                <a:spcPts val="0"/>
              </a:spcBef>
              <a:buNone/>
            </a:pPr>
            <a:endParaRPr lang="en-US" dirty="0"/>
          </a:p>
          <a:p>
            <a:pPr marL="0" indent="0">
              <a:lnSpc>
                <a:spcPct val="120000"/>
              </a:lnSpc>
              <a:spcBef>
                <a:spcPts val="0"/>
              </a:spcBef>
              <a:buNone/>
            </a:pPr>
            <a:r>
              <a:rPr lang="en-US" dirty="0"/>
              <a:t>☒ Hutchinson/Reno County ECC will accept overflow calls from Rice County Emergency</a:t>
            </a:r>
          </a:p>
          <a:p>
            <a:pPr marL="0" indent="0">
              <a:lnSpc>
                <a:spcPct val="120000"/>
              </a:lnSpc>
              <a:spcBef>
                <a:spcPts val="0"/>
              </a:spcBef>
              <a:buNone/>
            </a:pPr>
            <a:r>
              <a:rPr lang="en-US" dirty="0"/>
              <a:t>     Communications when all 911 SIP trunks at PSAP 1 are busy.</a:t>
            </a:r>
          </a:p>
          <a:p>
            <a:pPr marL="0" indent="0">
              <a:lnSpc>
                <a:spcPct val="120000"/>
              </a:lnSpc>
              <a:spcBef>
                <a:spcPts val="0"/>
              </a:spcBef>
              <a:buNone/>
            </a:pPr>
            <a:endParaRPr lang="en-US" dirty="0"/>
          </a:p>
          <a:p>
            <a:pPr marL="0" indent="0">
              <a:lnSpc>
                <a:spcPct val="120000"/>
              </a:lnSpc>
              <a:spcBef>
                <a:spcPts val="0"/>
              </a:spcBef>
              <a:buNone/>
            </a:pPr>
            <a:r>
              <a:rPr lang="en-US" dirty="0"/>
              <a:t>     PSAP 2 will deliver any answered calls under this provision back to PSAP 1 jurisdiction by</a:t>
            </a:r>
          </a:p>
          <a:p>
            <a:pPr marL="0" indent="0">
              <a:lnSpc>
                <a:spcPct val="120000"/>
              </a:lnSpc>
              <a:spcBef>
                <a:spcPts val="0"/>
              </a:spcBef>
              <a:buNone/>
            </a:pPr>
            <a:r>
              <a:rPr lang="en-US" dirty="0"/>
              <a:t>     Smoke signal</a:t>
            </a:r>
          </a:p>
          <a:p>
            <a:pPr marL="0" indent="0">
              <a:lnSpc>
                <a:spcPct val="120000"/>
              </a:lnSpc>
              <a:spcBef>
                <a:spcPts val="0"/>
              </a:spcBef>
              <a:buNone/>
            </a:pPr>
            <a:endParaRPr lang="en-US" dirty="0"/>
          </a:p>
          <a:p>
            <a:pPr marL="0" indent="0">
              <a:lnSpc>
                <a:spcPct val="120000"/>
              </a:lnSpc>
              <a:spcBef>
                <a:spcPts val="0"/>
              </a:spcBef>
              <a:buNone/>
            </a:pPr>
            <a:endParaRPr lang="en-US" dirty="0"/>
          </a:p>
          <a:p>
            <a:pPr marL="0" indent="0">
              <a:lnSpc>
                <a:spcPct val="120000"/>
              </a:lnSpc>
              <a:spcBef>
                <a:spcPts val="0"/>
              </a:spcBef>
              <a:buNone/>
            </a:pPr>
            <a:r>
              <a:rPr lang="en-US" dirty="0"/>
              <a:t>☒ Hutchinson/Reno County ECC will accept overflow calls from Rice County Emergency</a:t>
            </a:r>
          </a:p>
          <a:p>
            <a:pPr marL="0" indent="0">
              <a:lnSpc>
                <a:spcPct val="120000"/>
              </a:lnSpc>
              <a:spcBef>
                <a:spcPts val="0"/>
              </a:spcBef>
              <a:buNone/>
            </a:pPr>
            <a:r>
              <a:rPr lang="en-US" dirty="0"/>
              <a:t>     Communications when a call goes unanswered for a period of         36           seconds.  PSAP 2 </a:t>
            </a:r>
          </a:p>
          <a:p>
            <a:pPr marL="0" indent="0">
              <a:lnSpc>
                <a:spcPct val="120000"/>
              </a:lnSpc>
              <a:spcBef>
                <a:spcPts val="0"/>
              </a:spcBef>
              <a:buNone/>
            </a:pPr>
            <a:r>
              <a:rPr lang="en-US" dirty="0"/>
              <a:t>     agrees to place an overflow queue for PSAP 1 on the call handling screen.</a:t>
            </a:r>
          </a:p>
          <a:p>
            <a:pPr marL="0" indent="0">
              <a:lnSpc>
                <a:spcPct val="120000"/>
              </a:lnSpc>
              <a:spcBef>
                <a:spcPts val="0"/>
              </a:spcBef>
              <a:buNone/>
            </a:pPr>
            <a:endParaRPr lang="en-US" dirty="0"/>
          </a:p>
          <a:p>
            <a:pPr marL="0" indent="0">
              <a:lnSpc>
                <a:spcPct val="120000"/>
              </a:lnSpc>
              <a:spcBef>
                <a:spcPts val="0"/>
              </a:spcBef>
              <a:buNone/>
            </a:pPr>
            <a:r>
              <a:rPr lang="en-US" dirty="0"/>
              <a:t>     PSAP 2 will deliver any answered calls under this provision back to PSAP 1 jurisdiction by</a:t>
            </a:r>
          </a:p>
          <a:p>
            <a:pPr marL="0" indent="0">
              <a:lnSpc>
                <a:spcPct val="120000"/>
              </a:lnSpc>
              <a:spcBef>
                <a:spcPts val="0"/>
              </a:spcBef>
              <a:buNone/>
            </a:pPr>
            <a:r>
              <a:rPr lang="en-US" dirty="0"/>
              <a:t>     Facebook post</a:t>
            </a:r>
          </a:p>
        </p:txBody>
      </p:sp>
      <p:cxnSp>
        <p:nvCxnSpPr>
          <p:cNvPr id="12" name="Straight Connector 11">
            <a:extLst>
              <a:ext uri="{FF2B5EF4-FFF2-40B4-BE49-F238E27FC236}">
                <a16:creationId xmlns:a16="http://schemas.microsoft.com/office/drawing/2014/main" id="{44A90F54-03B9-4645-ADA8-F2B8E5CA09D3}"/>
              </a:ext>
            </a:extLst>
          </p:cNvPr>
          <p:cNvCxnSpPr>
            <a:cxnSpLocks/>
          </p:cNvCxnSpPr>
          <p:nvPr/>
        </p:nvCxnSpPr>
        <p:spPr>
          <a:xfrm>
            <a:off x="1155700" y="2197100"/>
            <a:ext cx="90297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7B0D9D5-819B-42DF-A01B-971C82243A52}"/>
              </a:ext>
            </a:extLst>
          </p:cNvPr>
          <p:cNvCxnSpPr>
            <a:cxnSpLocks/>
          </p:cNvCxnSpPr>
          <p:nvPr/>
        </p:nvCxnSpPr>
        <p:spPr>
          <a:xfrm>
            <a:off x="1155700" y="3835400"/>
            <a:ext cx="9093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0A1B399-58A1-4EEE-B12C-B37AA4B9DCD3}"/>
              </a:ext>
            </a:extLst>
          </p:cNvPr>
          <p:cNvCxnSpPr>
            <a:cxnSpLocks/>
          </p:cNvCxnSpPr>
          <p:nvPr/>
        </p:nvCxnSpPr>
        <p:spPr>
          <a:xfrm>
            <a:off x="6997700" y="4927600"/>
            <a:ext cx="1104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F49ADF7-A03D-4E9A-95A2-8ECE0519009D}"/>
              </a:ext>
            </a:extLst>
          </p:cNvPr>
          <p:cNvCxnSpPr>
            <a:cxnSpLocks/>
          </p:cNvCxnSpPr>
          <p:nvPr/>
        </p:nvCxnSpPr>
        <p:spPr>
          <a:xfrm>
            <a:off x="1155700" y="6007100"/>
            <a:ext cx="9093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262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9511D52-2811-42F8-BD36-CDA68BA958EB}"/>
              </a:ext>
            </a:extLst>
          </p:cNvPr>
          <p:cNvPicPr>
            <a:picLocks noChangeAspect="1"/>
          </p:cNvPicPr>
          <p:nvPr/>
        </p:nvPicPr>
        <p:blipFill>
          <a:blip r:embed="rId2"/>
          <a:stretch>
            <a:fillRect/>
          </a:stretch>
        </p:blipFill>
        <p:spPr>
          <a:xfrm>
            <a:off x="1" y="56427"/>
            <a:ext cx="12192000" cy="6745146"/>
          </a:xfrm>
          <a:prstGeom prst="rect">
            <a:avLst/>
          </a:prstGeom>
        </p:spPr>
      </p:pic>
    </p:spTree>
    <p:extLst>
      <p:ext uri="{BB962C8B-B14F-4D97-AF65-F5344CB8AC3E}">
        <p14:creationId xmlns:p14="http://schemas.microsoft.com/office/powerpoint/2010/main" val="1809803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E5AAB9D-9E7E-4C1B-B3DE-0C50A4474691}"/>
              </a:ext>
            </a:extLst>
          </p:cNvPr>
          <p:cNvPicPr>
            <a:picLocks noChangeAspect="1"/>
          </p:cNvPicPr>
          <p:nvPr/>
        </p:nvPicPr>
        <p:blipFill>
          <a:blip r:embed="rId2"/>
          <a:stretch>
            <a:fillRect/>
          </a:stretch>
        </p:blipFill>
        <p:spPr>
          <a:xfrm>
            <a:off x="100003" y="126609"/>
            <a:ext cx="12189882" cy="6499274"/>
          </a:xfrm>
          <a:prstGeom prst="rect">
            <a:avLst/>
          </a:prstGeom>
        </p:spPr>
      </p:pic>
    </p:spTree>
    <p:extLst>
      <p:ext uri="{BB962C8B-B14F-4D97-AF65-F5344CB8AC3E}">
        <p14:creationId xmlns:p14="http://schemas.microsoft.com/office/powerpoint/2010/main" val="834946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9EC7-F5F3-46F8-BD0D-B86C00955A01}"/>
              </a:ext>
            </a:extLst>
          </p:cNvPr>
          <p:cNvSpPr>
            <a:spLocks noGrp="1"/>
          </p:cNvSpPr>
          <p:nvPr>
            <p:ph type="title"/>
          </p:nvPr>
        </p:nvSpPr>
        <p:spPr/>
        <p:txBody>
          <a:bodyPr/>
          <a:lstStyle/>
          <a:p>
            <a:r>
              <a:rPr lang="en-US" dirty="0"/>
              <a:t>What Changes?</a:t>
            </a:r>
          </a:p>
        </p:txBody>
      </p:sp>
      <p:pic>
        <p:nvPicPr>
          <p:cNvPr id="5" name="Content Placeholder 4">
            <a:extLst>
              <a:ext uri="{FF2B5EF4-FFF2-40B4-BE49-F238E27FC236}">
                <a16:creationId xmlns:a16="http://schemas.microsoft.com/office/drawing/2014/main" id="{5F0CDC2A-7FCF-4DDE-8FB2-96644C1CA94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1117" y="1280160"/>
            <a:ext cx="9840954" cy="5527182"/>
          </a:xfrm>
        </p:spPr>
      </p:pic>
      <p:sp>
        <p:nvSpPr>
          <p:cNvPr id="6" name="Rectangle 5">
            <a:extLst>
              <a:ext uri="{FF2B5EF4-FFF2-40B4-BE49-F238E27FC236}">
                <a16:creationId xmlns:a16="http://schemas.microsoft.com/office/drawing/2014/main" id="{0AA41B66-545C-4D53-9B3D-FE8E506A6DA7}"/>
              </a:ext>
            </a:extLst>
          </p:cNvPr>
          <p:cNvSpPr/>
          <p:nvPr/>
        </p:nvSpPr>
        <p:spPr>
          <a:xfrm>
            <a:off x="6096000" y="1537252"/>
            <a:ext cx="1417983" cy="495562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737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B923C-E20C-4473-BBFE-2B7DE124B352}"/>
              </a:ext>
            </a:extLst>
          </p:cNvPr>
          <p:cNvSpPr>
            <a:spLocks noGrp="1"/>
          </p:cNvSpPr>
          <p:nvPr>
            <p:ph type="title"/>
          </p:nvPr>
        </p:nvSpPr>
        <p:spPr/>
        <p:txBody>
          <a:bodyPr/>
          <a:lstStyle/>
          <a:p>
            <a:r>
              <a:rPr lang="en-US" dirty="0"/>
              <a:t>Contingency &amp; Overflow</a:t>
            </a:r>
          </a:p>
        </p:txBody>
      </p:sp>
      <p:sp>
        <p:nvSpPr>
          <p:cNvPr id="3" name="Content Placeholder 2">
            <a:extLst>
              <a:ext uri="{FF2B5EF4-FFF2-40B4-BE49-F238E27FC236}">
                <a16:creationId xmlns:a16="http://schemas.microsoft.com/office/drawing/2014/main" id="{A618E5E2-CC33-4A6E-8848-15F7F7ABBEEC}"/>
              </a:ext>
            </a:extLst>
          </p:cNvPr>
          <p:cNvSpPr>
            <a:spLocks noGrp="1"/>
          </p:cNvSpPr>
          <p:nvPr>
            <p:ph idx="1"/>
          </p:nvPr>
        </p:nvSpPr>
        <p:spPr/>
        <p:txBody>
          <a:bodyPr/>
          <a:lstStyle/>
          <a:p>
            <a:r>
              <a:rPr lang="en-US" dirty="0"/>
              <a:t>Contingency and Overflow planning is the basis of routing policy in the ESInet environment.  </a:t>
            </a:r>
          </a:p>
          <a:p>
            <a:r>
              <a:rPr lang="en-US" dirty="0"/>
              <a:t>ESInet routing allows for much more flexibility and automation than legacy routing</a:t>
            </a:r>
          </a:p>
          <a:p>
            <a:r>
              <a:rPr lang="en-US" dirty="0"/>
              <a:t>To take advantage of the extended capabilities of ESInet routing, calls must be kept in the ESInet environment – routing to administrative lines moves the call out of the ESInet environment and into the PSTN</a:t>
            </a:r>
          </a:p>
          <a:p>
            <a:r>
              <a:rPr lang="en-US" dirty="0"/>
              <a:t>Routing to administrative lines will be a last resort option for routing</a:t>
            </a:r>
          </a:p>
        </p:txBody>
      </p:sp>
    </p:spTree>
    <p:extLst>
      <p:ext uri="{BB962C8B-B14F-4D97-AF65-F5344CB8AC3E}">
        <p14:creationId xmlns:p14="http://schemas.microsoft.com/office/powerpoint/2010/main" val="3751404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55D3D7D-9445-4271-98F8-6A53145C2E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57993" y="-6753134"/>
            <a:ext cx="20649993" cy="11598089"/>
          </a:xfrm>
        </p:spPr>
      </p:pic>
      <p:sp>
        <p:nvSpPr>
          <p:cNvPr id="8" name="Rectangle 7">
            <a:extLst>
              <a:ext uri="{FF2B5EF4-FFF2-40B4-BE49-F238E27FC236}">
                <a16:creationId xmlns:a16="http://schemas.microsoft.com/office/drawing/2014/main" id="{B3C04209-D033-40B6-ABB9-D252EB644200}"/>
              </a:ext>
            </a:extLst>
          </p:cNvPr>
          <p:cNvSpPr/>
          <p:nvPr/>
        </p:nvSpPr>
        <p:spPr>
          <a:xfrm>
            <a:off x="4790365" y="3589361"/>
            <a:ext cx="3111690" cy="80521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8254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042D-92B6-4A4E-9C89-920AEEAFF075}"/>
              </a:ext>
            </a:extLst>
          </p:cNvPr>
          <p:cNvSpPr>
            <a:spLocks noGrp="1"/>
          </p:cNvSpPr>
          <p:nvPr>
            <p:ph type="title"/>
          </p:nvPr>
        </p:nvSpPr>
        <p:spPr/>
        <p:txBody>
          <a:bodyPr/>
          <a:lstStyle/>
          <a:p>
            <a:r>
              <a:rPr lang="en-US" dirty="0"/>
              <a:t>Contingency</a:t>
            </a:r>
          </a:p>
        </p:txBody>
      </p:sp>
      <p:sp>
        <p:nvSpPr>
          <p:cNvPr id="3" name="Content Placeholder 2">
            <a:extLst>
              <a:ext uri="{FF2B5EF4-FFF2-40B4-BE49-F238E27FC236}">
                <a16:creationId xmlns:a16="http://schemas.microsoft.com/office/drawing/2014/main" id="{A1DC9A38-3881-4264-A2D0-EDE3AD0958BD}"/>
              </a:ext>
            </a:extLst>
          </p:cNvPr>
          <p:cNvSpPr>
            <a:spLocks noGrp="1"/>
          </p:cNvSpPr>
          <p:nvPr>
            <p:ph idx="1"/>
          </p:nvPr>
        </p:nvSpPr>
        <p:spPr/>
        <p:txBody>
          <a:bodyPr/>
          <a:lstStyle/>
          <a:p>
            <a:r>
              <a:rPr lang="en-US" dirty="0"/>
              <a:t>PSAP Evacuation</a:t>
            </a:r>
          </a:p>
          <a:p>
            <a:r>
              <a:rPr lang="en-US" dirty="0"/>
              <a:t>Equipment failure at PSAP</a:t>
            </a:r>
          </a:p>
          <a:p>
            <a:r>
              <a:rPr lang="en-US" dirty="0"/>
              <a:t>Loss of connectivity to host on both primary and backup circuits</a:t>
            </a:r>
          </a:p>
          <a:p>
            <a:r>
              <a:rPr lang="en-US" dirty="0"/>
              <a:t>No Agents Logged on for PSAP</a:t>
            </a:r>
          </a:p>
          <a:p>
            <a:endParaRPr lang="en-US" dirty="0"/>
          </a:p>
        </p:txBody>
      </p:sp>
    </p:spTree>
    <p:extLst>
      <p:ext uri="{BB962C8B-B14F-4D97-AF65-F5344CB8AC3E}">
        <p14:creationId xmlns:p14="http://schemas.microsoft.com/office/powerpoint/2010/main" val="1105129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loud 21">
            <a:extLst>
              <a:ext uri="{FF2B5EF4-FFF2-40B4-BE49-F238E27FC236}">
                <a16:creationId xmlns:a16="http://schemas.microsoft.com/office/drawing/2014/main" id="{963972F2-3E73-44B7-991C-CBC9BC0228C3}"/>
              </a:ext>
            </a:extLst>
          </p:cNvPr>
          <p:cNvSpPr/>
          <p:nvPr/>
        </p:nvSpPr>
        <p:spPr>
          <a:xfrm>
            <a:off x="360559" y="3172555"/>
            <a:ext cx="1888081" cy="155902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ESInet</a:t>
            </a:r>
          </a:p>
        </p:txBody>
      </p:sp>
      <p:sp>
        <p:nvSpPr>
          <p:cNvPr id="2" name="Title 1">
            <a:extLst>
              <a:ext uri="{FF2B5EF4-FFF2-40B4-BE49-F238E27FC236}">
                <a16:creationId xmlns:a16="http://schemas.microsoft.com/office/drawing/2014/main" id="{88D4883E-9F9E-42C1-89C4-7953E92826ED}"/>
              </a:ext>
            </a:extLst>
          </p:cNvPr>
          <p:cNvSpPr>
            <a:spLocks noGrp="1"/>
          </p:cNvSpPr>
          <p:nvPr>
            <p:ph type="title"/>
          </p:nvPr>
        </p:nvSpPr>
        <p:spPr/>
        <p:txBody>
          <a:bodyPr/>
          <a:lstStyle/>
          <a:p>
            <a:r>
              <a:rPr lang="en-US" dirty="0"/>
              <a:t>Contingency Routing</a:t>
            </a:r>
          </a:p>
        </p:txBody>
      </p:sp>
      <p:pic>
        <p:nvPicPr>
          <p:cNvPr id="4" name="Content Placeholder 3">
            <a:extLst>
              <a:ext uri="{FF2B5EF4-FFF2-40B4-BE49-F238E27FC236}">
                <a16:creationId xmlns:a16="http://schemas.microsoft.com/office/drawing/2014/main" id="{B08B7A79-8B67-40CC-B2E8-6796AEDEC082}"/>
              </a:ext>
            </a:extLst>
          </p:cNvPr>
          <p:cNvPicPr>
            <a:picLocks noGrp="1" noChangeAspect="1"/>
          </p:cNvPicPr>
          <p:nvPr>
            <p:ph idx="1"/>
          </p:nvPr>
        </p:nvPicPr>
        <p:blipFill>
          <a:blip r:embed="rId3"/>
          <a:stretch>
            <a:fillRect/>
          </a:stretch>
        </p:blipFill>
        <p:spPr>
          <a:xfrm>
            <a:off x="2641599" y="1461294"/>
            <a:ext cx="6289475" cy="5031581"/>
          </a:xfrm>
          <a:prstGeom prst="rect">
            <a:avLst/>
          </a:prstGeom>
        </p:spPr>
      </p:pic>
      <p:sp>
        <p:nvSpPr>
          <p:cNvPr id="5" name="Rectangle 4">
            <a:extLst>
              <a:ext uri="{FF2B5EF4-FFF2-40B4-BE49-F238E27FC236}">
                <a16:creationId xmlns:a16="http://schemas.microsoft.com/office/drawing/2014/main" id="{EBDEFAB7-1FAF-4C00-8A62-DCB1F45CF80A}"/>
              </a:ext>
            </a:extLst>
          </p:cNvPr>
          <p:cNvSpPr/>
          <p:nvPr/>
        </p:nvSpPr>
        <p:spPr>
          <a:xfrm>
            <a:off x="4918214" y="3570474"/>
            <a:ext cx="1577496" cy="11412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8DCB30B-8C82-4561-9015-6BEB12A3F0BD}"/>
              </a:ext>
            </a:extLst>
          </p:cNvPr>
          <p:cNvSpPr/>
          <p:nvPr/>
        </p:nvSpPr>
        <p:spPr>
          <a:xfrm>
            <a:off x="6283370" y="5399464"/>
            <a:ext cx="1310705" cy="100109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6F59EA-B0D1-4BA9-9E28-7AFA49577C82}"/>
              </a:ext>
            </a:extLst>
          </p:cNvPr>
          <p:cNvSpPr/>
          <p:nvPr/>
        </p:nvSpPr>
        <p:spPr>
          <a:xfrm>
            <a:off x="6495710" y="3570474"/>
            <a:ext cx="1098365" cy="6586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8053C8B-5AD4-4310-8192-D0A28BDA001E}"/>
              </a:ext>
            </a:extLst>
          </p:cNvPr>
          <p:cNvSpPr/>
          <p:nvPr/>
        </p:nvSpPr>
        <p:spPr>
          <a:xfrm>
            <a:off x="5969063" y="1495393"/>
            <a:ext cx="1158039" cy="86964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27D40BAF-C540-4361-A231-569471E64EB2}"/>
              </a:ext>
            </a:extLst>
          </p:cNvPr>
          <p:cNvGrpSpPr/>
          <p:nvPr/>
        </p:nvGrpSpPr>
        <p:grpSpPr>
          <a:xfrm>
            <a:off x="5219455" y="3713069"/>
            <a:ext cx="1079775" cy="813295"/>
            <a:chOff x="4743101" y="4291984"/>
            <a:chExt cx="1079775" cy="813295"/>
          </a:xfrm>
        </p:grpSpPr>
        <p:pic>
          <p:nvPicPr>
            <p:cNvPr id="10" name="Picture 9">
              <a:extLst>
                <a:ext uri="{FF2B5EF4-FFF2-40B4-BE49-F238E27FC236}">
                  <a16:creationId xmlns:a16="http://schemas.microsoft.com/office/drawing/2014/main" id="{D858E4EB-058A-49E9-B5FB-ADF2858EC0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11" name="TextBox 10">
              <a:extLst>
                <a:ext uri="{FF2B5EF4-FFF2-40B4-BE49-F238E27FC236}">
                  <a16:creationId xmlns:a16="http://schemas.microsoft.com/office/drawing/2014/main" id="{903EAD52-0AFD-4C9B-851D-78C85EA37C5C}"/>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pic>
        <p:nvPicPr>
          <p:cNvPr id="24" name="Picture 23">
            <a:extLst>
              <a:ext uri="{FF2B5EF4-FFF2-40B4-BE49-F238E27FC236}">
                <a16:creationId xmlns:a16="http://schemas.microsoft.com/office/drawing/2014/main" id="{75EFDA86-146F-4D00-8CC3-ECF37A2C66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85" y="5477637"/>
            <a:ext cx="1393438" cy="1393438"/>
          </a:xfrm>
          <a:prstGeom prst="rect">
            <a:avLst/>
          </a:prstGeom>
        </p:spPr>
      </p:pic>
      <p:grpSp>
        <p:nvGrpSpPr>
          <p:cNvPr id="27" name="Group 26">
            <a:extLst>
              <a:ext uri="{FF2B5EF4-FFF2-40B4-BE49-F238E27FC236}">
                <a16:creationId xmlns:a16="http://schemas.microsoft.com/office/drawing/2014/main" id="{6ED629B5-6EBD-4B62-ACCE-2E80215A4454}"/>
              </a:ext>
            </a:extLst>
          </p:cNvPr>
          <p:cNvGrpSpPr/>
          <p:nvPr/>
        </p:nvGrpSpPr>
        <p:grpSpPr>
          <a:xfrm>
            <a:off x="6554765" y="3545418"/>
            <a:ext cx="1079775" cy="813295"/>
            <a:chOff x="4743101" y="4291984"/>
            <a:chExt cx="1079775" cy="813295"/>
          </a:xfrm>
        </p:grpSpPr>
        <p:pic>
          <p:nvPicPr>
            <p:cNvPr id="28" name="Picture 27">
              <a:extLst>
                <a:ext uri="{FF2B5EF4-FFF2-40B4-BE49-F238E27FC236}">
                  <a16:creationId xmlns:a16="http://schemas.microsoft.com/office/drawing/2014/main" id="{5EC16C2C-9F3B-4BE7-817A-30C4D87B57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29" name="TextBox 28">
              <a:extLst>
                <a:ext uri="{FF2B5EF4-FFF2-40B4-BE49-F238E27FC236}">
                  <a16:creationId xmlns:a16="http://schemas.microsoft.com/office/drawing/2014/main" id="{DF657BF2-3B66-465A-A64E-8BF78252AC66}"/>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26" name="Straight Arrow Connector 25">
            <a:extLst>
              <a:ext uri="{FF2B5EF4-FFF2-40B4-BE49-F238E27FC236}">
                <a16:creationId xmlns:a16="http://schemas.microsoft.com/office/drawing/2014/main" id="{4BE65E9D-74EC-4B8F-8FF8-AE91B3AFB51F}"/>
              </a:ext>
            </a:extLst>
          </p:cNvPr>
          <p:cNvCxnSpPr/>
          <p:nvPr/>
        </p:nvCxnSpPr>
        <p:spPr>
          <a:xfrm flipV="1">
            <a:off x="838200" y="4572000"/>
            <a:ext cx="215900" cy="90563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99E180D-A5D4-4949-BEC5-6821F8C7D0C4}"/>
              </a:ext>
            </a:extLst>
          </p:cNvPr>
          <p:cNvGrpSpPr/>
          <p:nvPr/>
        </p:nvGrpSpPr>
        <p:grpSpPr>
          <a:xfrm>
            <a:off x="6398833" y="5527145"/>
            <a:ext cx="1079775" cy="813295"/>
            <a:chOff x="4743101" y="4291984"/>
            <a:chExt cx="1079775" cy="813295"/>
          </a:xfrm>
        </p:grpSpPr>
        <p:pic>
          <p:nvPicPr>
            <p:cNvPr id="32" name="Picture 31">
              <a:extLst>
                <a:ext uri="{FF2B5EF4-FFF2-40B4-BE49-F238E27FC236}">
                  <a16:creationId xmlns:a16="http://schemas.microsoft.com/office/drawing/2014/main" id="{87444E1C-69DA-4A68-BEFB-7496B442EC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33" name="TextBox 32">
              <a:extLst>
                <a:ext uri="{FF2B5EF4-FFF2-40B4-BE49-F238E27FC236}">
                  <a16:creationId xmlns:a16="http://schemas.microsoft.com/office/drawing/2014/main" id="{B424104C-A497-42B0-91CB-536DE64AECD0}"/>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16" name="Straight Arrow Connector 15">
            <a:extLst>
              <a:ext uri="{FF2B5EF4-FFF2-40B4-BE49-F238E27FC236}">
                <a16:creationId xmlns:a16="http://schemas.microsoft.com/office/drawing/2014/main" id="{9D5F78DE-8189-4CDE-B57C-B37F8065D872}"/>
              </a:ext>
            </a:extLst>
          </p:cNvPr>
          <p:cNvCxnSpPr>
            <a:cxnSpLocks/>
          </p:cNvCxnSpPr>
          <p:nvPr/>
        </p:nvCxnSpPr>
        <p:spPr>
          <a:xfrm>
            <a:off x="1545354" y="3952067"/>
            <a:ext cx="5175066" cy="175892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A108B0D5-C7CE-4792-BD06-C84988D643D6}"/>
              </a:ext>
            </a:extLst>
          </p:cNvPr>
          <p:cNvGrpSpPr/>
          <p:nvPr/>
        </p:nvGrpSpPr>
        <p:grpSpPr>
          <a:xfrm>
            <a:off x="6008194" y="1551740"/>
            <a:ext cx="1079775" cy="813295"/>
            <a:chOff x="4743101" y="4291984"/>
            <a:chExt cx="1079775" cy="813295"/>
          </a:xfrm>
        </p:grpSpPr>
        <p:pic>
          <p:nvPicPr>
            <p:cNvPr id="35" name="Picture 34">
              <a:extLst>
                <a:ext uri="{FF2B5EF4-FFF2-40B4-BE49-F238E27FC236}">
                  <a16:creationId xmlns:a16="http://schemas.microsoft.com/office/drawing/2014/main" id="{2B909F26-698E-4E18-9700-BAF86EFAC2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36" name="TextBox 35">
              <a:extLst>
                <a:ext uri="{FF2B5EF4-FFF2-40B4-BE49-F238E27FC236}">
                  <a16:creationId xmlns:a16="http://schemas.microsoft.com/office/drawing/2014/main" id="{FF7B0061-73AE-4F6B-8809-D1745B47D658}"/>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19" name="Straight Arrow Connector 18">
            <a:extLst>
              <a:ext uri="{FF2B5EF4-FFF2-40B4-BE49-F238E27FC236}">
                <a16:creationId xmlns:a16="http://schemas.microsoft.com/office/drawing/2014/main" id="{EFB3B1C7-2572-49D8-948E-D14E05B965F5}"/>
              </a:ext>
            </a:extLst>
          </p:cNvPr>
          <p:cNvCxnSpPr>
            <a:cxnSpLocks/>
          </p:cNvCxnSpPr>
          <p:nvPr/>
        </p:nvCxnSpPr>
        <p:spPr>
          <a:xfrm flipV="1">
            <a:off x="1545354" y="1905792"/>
            <a:ext cx="4812931" cy="20574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9EB72626-3AA7-48B3-AAE3-9B89563A1966}"/>
              </a:ext>
            </a:extLst>
          </p:cNvPr>
          <p:cNvGrpSpPr/>
          <p:nvPr/>
        </p:nvGrpSpPr>
        <p:grpSpPr>
          <a:xfrm>
            <a:off x="5123228" y="3633641"/>
            <a:ext cx="1430419" cy="997526"/>
            <a:chOff x="9619421" y="3665149"/>
            <a:chExt cx="1430419" cy="997526"/>
          </a:xfrm>
        </p:grpSpPr>
        <p:pic>
          <p:nvPicPr>
            <p:cNvPr id="41" name="Picture 40">
              <a:extLst>
                <a:ext uri="{FF2B5EF4-FFF2-40B4-BE49-F238E27FC236}">
                  <a16:creationId xmlns:a16="http://schemas.microsoft.com/office/drawing/2014/main" id="{B56A1D5D-579B-4346-8E59-EE4891A047E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19421" y="3665149"/>
              <a:ext cx="1252400" cy="997526"/>
            </a:xfrm>
            <a:prstGeom prst="rect">
              <a:avLst/>
            </a:prstGeom>
          </p:spPr>
        </p:pic>
        <p:sp>
          <p:nvSpPr>
            <p:cNvPr id="42" name="TextBox 41">
              <a:extLst>
                <a:ext uri="{FF2B5EF4-FFF2-40B4-BE49-F238E27FC236}">
                  <a16:creationId xmlns:a16="http://schemas.microsoft.com/office/drawing/2014/main" id="{AF90A7F4-1D32-4439-AA1B-F6E58A3476F6}"/>
                </a:ext>
              </a:extLst>
            </p:cNvPr>
            <p:cNvSpPr txBox="1"/>
            <p:nvPr/>
          </p:nvSpPr>
          <p:spPr>
            <a:xfrm rot="20642436">
              <a:off x="10243451" y="4187809"/>
              <a:ext cx="806389" cy="307777"/>
            </a:xfrm>
            <a:prstGeom prst="rect">
              <a:avLst/>
            </a:prstGeom>
            <a:noFill/>
          </p:spPr>
          <p:txBody>
            <a:bodyPr wrap="square" rtlCol="0">
              <a:spAutoFit/>
            </a:bodyPr>
            <a:lstStyle/>
            <a:p>
              <a:r>
                <a:rPr lang="en-US" sz="1400" dirty="0">
                  <a:solidFill>
                    <a:schemeClr val="bg1"/>
                  </a:solidFill>
                </a:rPr>
                <a:t>Admin</a:t>
              </a:r>
            </a:p>
          </p:txBody>
        </p:sp>
      </p:grpSp>
      <p:cxnSp>
        <p:nvCxnSpPr>
          <p:cNvPr id="14" name="Straight Arrow Connector 13">
            <a:extLst>
              <a:ext uri="{FF2B5EF4-FFF2-40B4-BE49-F238E27FC236}">
                <a16:creationId xmlns:a16="http://schemas.microsoft.com/office/drawing/2014/main" id="{99908466-1CE0-438F-BE6C-A27AB34ACE22}"/>
              </a:ext>
            </a:extLst>
          </p:cNvPr>
          <p:cNvCxnSpPr>
            <a:cxnSpLocks/>
          </p:cNvCxnSpPr>
          <p:nvPr/>
        </p:nvCxnSpPr>
        <p:spPr>
          <a:xfrm flipV="1">
            <a:off x="1662395" y="3939557"/>
            <a:ext cx="5175066" cy="2501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F930E6C-CA5C-47D2-86A2-8514F85177F3}"/>
              </a:ext>
            </a:extLst>
          </p:cNvPr>
          <p:cNvCxnSpPr>
            <a:cxnSpLocks/>
          </p:cNvCxnSpPr>
          <p:nvPr/>
        </p:nvCxnSpPr>
        <p:spPr>
          <a:xfrm>
            <a:off x="1545354" y="3970821"/>
            <a:ext cx="375266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482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xit" presetSubtype="0" fill="hold"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3"/>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27"/>
                                        </p:tgtEl>
                                        <p:attrNameLst>
                                          <p:attrName>style.visibility</p:attrName>
                                        </p:attrNameLst>
                                      </p:cBhvr>
                                      <p:to>
                                        <p:strVal val="hidden"/>
                                      </p:to>
                                    </p:set>
                                  </p:childTnLst>
                                </p:cTn>
                              </p:par>
                              <p:par>
                                <p:cTn id="35" presetID="1" presetClass="exit" presetSubtype="0" fill="hold" grpId="2" nodeType="withEffect">
                                  <p:stCondLst>
                                    <p:cond delay="0"/>
                                  </p:stCondLst>
                                  <p:childTnLst>
                                    <p:set>
                                      <p:cBhvr>
                                        <p:cTn id="36" dur="1" fill="hold">
                                          <p:stCondLst>
                                            <p:cond delay="0"/>
                                          </p:stCondLst>
                                        </p:cTn>
                                        <p:tgtEl>
                                          <p:spTgt spid="7"/>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xit" presetSubtype="0" fill="hold" nodeType="withEffect">
                                  <p:stCondLst>
                                    <p:cond delay="0"/>
                                  </p:stCondLst>
                                  <p:childTnLst>
                                    <p:set>
                                      <p:cBhvr>
                                        <p:cTn id="48" dur="1" fill="hold">
                                          <p:stCondLst>
                                            <p:cond delay="0"/>
                                          </p:stCondLst>
                                        </p:cTn>
                                        <p:tgtEl>
                                          <p:spTgt spid="3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19"/>
                                        </p:tgtEl>
                                        <p:attrNameLst>
                                          <p:attrName>style.visibility</p:attrName>
                                        </p:attrNameLst>
                                      </p:cBhvr>
                                      <p:to>
                                        <p:strVal val="hidden"/>
                                      </p:to>
                                    </p:set>
                                  </p:childTnLst>
                                </p:cTn>
                              </p:par>
                              <p:par>
                                <p:cTn id="57" presetID="1" presetClass="entr" presetSubtype="0" fill="hold" grpId="2"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par>
                                <p:cTn id="61" presetID="1" presetClass="exit" presetSubtype="0" fill="hold" nodeType="withEffect">
                                  <p:stCondLst>
                                    <p:cond delay="0"/>
                                  </p:stCondLst>
                                  <p:childTnLst>
                                    <p:set>
                                      <p:cBhvr>
                                        <p:cTn id="62" dur="1" fill="hold">
                                          <p:stCondLst>
                                            <p:cond delay="0"/>
                                          </p:stCondLst>
                                        </p:cTn>
                                        <p:tgtEl>
                                          <p:spTgt spid="34"/>
                                        </p:tgtEl>
                                        <p:attrNameLst>
                                          <p:attrName>style.visibility</p:attrName>
                                        </p:attrNameLst>
                                      </p:cBhvr>
                                      <p:to>
                                        <p:strVal val="hidden"/>
                                      </p:to>
                                    </p:set>
                                  </p:childTnLst>
                                </p:cTn>
                              </p:par>
                              <p:par>
                                <p:cTn id="63" presetID="1" presetClass="entr" presetSubtype="0" fill="hold" nodeType="with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7" grpId="1" animBg="1"/>
      <p:bldP spid="7" grpId="2"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042D-92B6-4A4E-9C89-920AEEAFF075}"/>
              </a:ext>
            </a:extLst>
          </p:cNvPr>
          <p:cNvSpPr>
            <a:spLocks noGrp="1"/>
          </p:cNvSpPr>
          <p:nvPr>
            <p:ph type="title"/>
          </p:nvPr>
        </p:nvSpPr>
        <p:spPr/>
        <p:txBody>
          <a:bodyPr/>
          <a:lstStyle/>
          <a:p>
            <a:r>
              <a:rPr lang="en-US" dirty="0"/>
              <a:t>Overflow</a:t>
            </a:r>
          </a:p>
        </p:txBody>
      </p:sp>
      <p:sp>
        <p:nvSpPr>
          <p:cNvPr id="3" name="Content Placeholder 2">
            <a:extLst>
              <a:ext uri="{FF2B5EF4-FFF2-40B4-BE49-F238E27FC236}">
                <a16:creationId xmlns:a16="http://schemas.microsoft.com/office/drawing/2014/main" id="{A1DC9A38-3881-4264-A2D0-EDE3AD0958BD}"/>
              </a:ext>
            </a:extLst>
          </p:cNvPr>
          <p:cNvSpPr>
            <a:spLocks noGrp="1"/>
          </p:cNvSpPr>
          <p:nvPr>
            <p:ph idx="1"/>
          </p:nvPr>
        </p:nvSpPr>
        <p:spPr/>
        <p:txBody>
          <a:bodyPr/>
          <a:lstStyle/>
          <a:p>
            <a:r>
              <a:rPr lang="en-US" sz="3200" dirty="0"/>
              <a:t>PSAP online but unable to answer some or all calls</a:t>
            </a:r>
          </a:p>
          <a:p>
            <a:pPr lvl="1"/>
            <a:r>
              <a:rPr lang="en-US" sz="2800" dirty="0"/>
              <a:t>Surge Event</a:t>
            </a:r>
          </a:p>
          <a:p>
            <a:pPr lvl="1"/>
            <a:r>
              <a:rPr lang="en-US" sz="2800" dirty="0"/>
              <a:t>Emergency Evacuation – Agents still logged on</a:t>
            </a:r>
          </a:p>
          <a:p>
            <a:pPr marL="0" indent="0">
              <a:buNone/>
            </a:pPr>
            <a:endParaRPr lang="en-US" dirty="0"/>
          </a:p>
        </p:txBody>
      </p:sp>
    </p:spTree>
    <p:extLst>
      <p:ext uri="{BB962C8B-B14F-4D97-AF65-F5344CB8AC3E}">
        <p14:creationId xmlns:p14="http://schemas.microsoft.com/office/powerpoint/2010/main" val="2399928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loud 21">
            <a:extLst>
              <a:ext uri="{FF2B5EF4-FFF2-40B4-BE49-F238E27FC236}">
                <a16:creationId xmlns:a16="http://schemas.microsoft.com/office/drawing/2014/main" id="{963972F2-3E73-44B7-991C-CBC9BC0228C3}"/>
              </a:ext>
            </a:extLst>
          </p:cNvPr>
          <p:cNvSpPr/>
          <p:nvPr/>
        </p:nvSpPr>
        <p:spPr>
          <a:xfrm>
            <a:off x="360559" y="3172555"/>
            <a:ext cx="1888081" cy="155902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ESInet</a:t>
            </a:r>
          </a:p>
        </p:txBody>
      </p:sp>
      <p:sp>
        <p:nvSpPr>
          <p:cNvPr id="2" name="Title 1">
            <a:extLst>
              <a:ext uri="{FF2B5EF4-FFF2-40B4-BE49-F238E27FC236}">
                <a16:creationId xmlns:a16="http://schemas.microsoft.com/office/drawing/2014/main" id="{88D4883E-9F9E-42C1-89C4-7953E92826ED}"/>
              </a:ext>
            </a:extLst>
          </p:cNvPr>
          <p:cNvSpPr>
            <a:spLocks noGrp="1"/>
          </p:cNvSpPr>
          <p:nvPr>
            <p:ph type="title"/>
          </p:nvPr>
        </p:nvSpPr>
        <p:spPr/>
        <p:txBody>
          <a:bodyPr/>
          <a:lstStyle/>
          <a:p>
            <a:r>
              <a:rPr lang="en-US" dirty="0"/>
              <a:t>Overflow Routing</a:t>
            </a:r>
          </a:p>
        </p:txBody>
      </p:sp>
      <p:pic>
        <p:nvPicPr>
          <p:cNvPr id="4" name="Content Placeholder 3">
            <a:extLst>
              <a:ext uri="{FF2B5EF4-FFF2-40B4-BE49-F238E27FC236}">
                <a16:creationId xmlns:a16="http://schemas.microsoft.com/office/drawing/2014/main" id="{B08B7A79-8B67-40CC-B2E8-6796AEDEC082}"/>
              </a:ext>
            </a:extLst>
          </p:cNvPr>
          <p:cNvPicPr>
            <a:picLocks noGrp="1" noChangeAspect="1"/>
          </p:cNvPicPr>
          <p:nvPr>
            <p:ph idx="1"/>
          </p:nvPr>
        </p:nvPicPr>
        <p:blipFill>
          <a:blip r:embed="rId3"/>
          <a:stretch>
            <a:fillRect/>
          </a:stretch>
        </p:blipFill>
        <p:spPr>
          <a:xfrm>
            <a:off x="2641599" y="1461294"/>
            <a:ext cx="6289475" cy="5031581"/>
          </a:xfrm>
          <a:prstGeom prst="rect">
            <a:avLst/>
          </a:prstGeom>
        </p:spPr>
      </p:pic>
      <p:sp>
        <p:nvSpPr>
          <p:cNvPr id="5" name="Rectangle 4">
            <a:extLst>
              <a:ext uri="{FF2B5EF4-FFF2-40B4-BE49-F238E27FC236}">
                <a16:creationId xmlns:a16="http://schemas.microsoft.com/office/drawing/2014/main" id="{EBDEFAB7-1FAF-4C00-8A62-DCB1F45CF80A}"/>
              </a:ext>
            </a:extLst>
          </p:cNvPr>
          <p:cNvSpPr/>
          <p:nvPr/>
        </p:nvSpPr>
        <p:spPr>
          <a:xfrm>
            <a:off x="4918214" y="3570474"/>
            <a:ext cx="1577496" cy="11412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8DCB30B-8C82-4561-9015-6BEB12A3F0BD}"/>
              </a:ext>
            </a:extLst>
          </p:cNvPr>
          <p:cNvSpPr/>
          <p:nvPr/>
        </p:nvSpPr>
        <p:spPr>
          <a:xfrm>
            <a:off x="6283370" y="5399464"/>
            <a:ext cx="1310705" cy="1001094"/>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6F59EA-B0D1-4BA9-9E28-7AFA49577C82}"/>
              </a:ext>
            </a:extLst>
          </p:cNvPr>
          <p:cNvSpPr/>
          <p:nvPr/>
        </p:nvSpPr>
        <p:spPr>
          <a:xfrm>
            <a:off x="6495710" y="3570474"/>
            <a:ext cx="1098365" cy="6586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8053C8B-5AD4-4310-8192-D0A28BDA001E}"/>
              </a:ext>
            </a:extLst>
          </p:cNvPr>
          <p:cNvSpPr/>
          <p:nvPr/>
        </p:nvSpPr>
        <p:spPr>
          <a:xfrm>
            <a:off x="5969063" y="1495393"/>
            <a:ext cx="1158039" cy="86964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27D40BAF-C540-4361-A231-569471E64EB2}"/>
              </a:ext>
            </a:extLst>
          </p:cNvPr>
          <p:cNvGrpSpPr/>
          <p:nvPr/>
        </p:nvGrpSpPr>
        <p:grpSpPr>
          <a:xfrm>
            <a:off x="5219455" y="3713069"/>
            <a:ext cx="1079775" cy="813295"/>
            <a:chOff x="4743101" y="4291984"/>
            <a:chExt cx="1079775" cy="813295"/>
          </a:xfrm>
        </p:grpSpPr>
        <p:pic>
          <p:nvPicPr>
            <p:cNvPr id="10" name="Picture 9">
              <a:extLst>
                <a:ext uri="{FF2B5EF4-FFF2-40B4-BE49-F238E27FC236}">
                  <a16:creationId xmlns:a16="http://schemas.microsoft.com/office/drawing/2014/main" id="{D858E4EB-058A-49E9-B5FB-ADF2858EC0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11" name="TextBox 10">
              <a:extLst>
                <a:ext uri="{FF2B5EF4-FFF2-40B4-BE49-F238E27FC236}">
                  <a16:creationId xmlns:a16="http://schemas.microsoft.com/office/drawing/2014/main" id="{903EAD52-0AFD-4C9B-851D-78C85EA37C5C}"/>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pic>
        <p:nvPicPr>
          <p:cNvPr id="24" name="Picture 23">
            <a:extLst>
              <a:ext uri="{FF2B5EF4-FFF2-40B4-BE49-F238E27FC236}">
                <a16:creationId xmlns:a16="http://schemas.microsoft.com/office/drawing/2014/main" id="{75EFDA86-146F-4D00-8CC3-ECF37A2C66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385" y="5477637"/>
            <a:ext cx="1393438" cy="1393438"/>
          </a:xfrm>
          <a:prstGeom prst="rect">
            <a:avLst/>
          </a:prstGeom>
        </p:spPr>
      </p:pic>
      <p:grpSp>
        <p:nvGrpSpPr>
          <p:cNvPr id="27" name="Group 26">
            <a:extLst>
              <a:ext uri="{FF2B5EF4-FFF2-40B4-BE49-F238E27FC236}">
                <a16:creationId xmlns:a16="http://schemas.microsoft.com/office/drawing/2014/main" id="{6ED629B5-6EBD-4B62-ACCE-2E80215A4454}"/>
              </a:ext>
            </a:extLst>
          </p:cNvPr>
          <p:cNvGrpSpPr/>
          <p:nvPr/>
        </p:nvGrpSpPr>
        <p:grpSpPr>
          <a:xfrm>
            <a:off x="6554765" y="3545418"/>
            <a:ext cx="1079775" cy="813295"/>
            <a:chOff x="4743101" y="4291984"/>
            <a:chExt cx="1079775" cy="813295"/>
          </a:xfrm>
        </p:grpSpPr>
        <p:pic>
          <p:nvPicPr>
            <p:cNvPr id="28" name="Picture 27">
              <a:extLst>
                <a:ext uri="{FF2B5EF4-FFF2-40B4-BE49-F238E27FC236}">
                  <a16:creationId xmlns:a16="http://schemas.microsoft.com/office/drawing/2014/main" id="{5EC16C2C-9F3B-4BE7-817A-30C4D87B57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29" name="TextBox 28">
              <a:extLst>
                <a:ext uri="{FF2B5EF4-FFF2-40B4-BE49-F238E27FC236}">
                  <a16:creationId xmlns:a16="http://schemas.microsoft.com/office/drawing/2014/main" id="{DF657BF2-3B66-465A-A64E-8BF78252AC66}"/>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26" name="Straight Arrow Connector 25">
            <a:extLst>
              <a:ext uri="{FF2B5EF4-FFF2-40B4-BE49-F238E27FC236}">
                <a16:creationId xmlns:a16="http://schemas.microsoft.com/office/drawing/2014/main" id="{4BE65E9D-74EC-4B8F-8FF8-AE91B3AFB51F}"/>
              </a:ext>
            </a:extLst>
          </p:cNvPr>
          <p:cNvCxnSpPr/>
          <p:nvPr/>
        </p:nvCxnSpPr>
        <p:spPr>
          <a:xfrm flipV="1">
            <a:off x="838200" y="4572000"/>
            <a:ext cx="215900" cy="90563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D99E180D-A5D4-4949-BEC5-6821F8C7D0C4}"/>
              </a:ext>
            </a:extLst>
          </p:cNvPr>
          <p:cNvGrpSpPr/>
          <p:nvPr/>
        </p:nvGrpSpPr>
        <p:grpSpPr>
          <a:xfrm>
            <a:off x="6398833" y="5527145"/>
            <a:ext cx="1079775" cy="813295"/>
            <a:chOff x="4743101" y="4291984"/>
            <a:chExt cx="1079775" cy="813295"/>
          </a:xfrm>
        </p:grpSpPr>
        <p:pic>
          <p:nvPicPr>
            <p:cNvPr id="32" name="Picture 31">
              <a:extLst>
                <a:ext uri="{FF2B5EF4-FFF2-40B4-BE49-F238E27FC236}">
                  <a16:creationId xmlns:a16="http://schemas.microsoft.com/office/drawing/2014/main" id="{87444E1C-69DA-4A68-BEFB-7496B442EC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33" name="TextBox 32">
              <a:extLst>
                <a:ext uri="{FF2B5EF4-FFF2-40B4-BE49-F238E27FC236}">
                  <a16:creationId xmlns:a16="http://schemas.microsoft.com/office/drawing/2014/main" id="{B424104C-A497-42B0-91CB-536DE64AECD0}"/>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16" name="Straight Arrow Connector 15">
            <a:extLst>
              <a:ext uri="{FF2B5EF4-FFF2-40B4-BE49-F238E27FC236}">
                <a16:creationId xmlns:a16="http://schemas.microsoft.com/office/drawing/2014/main" id="{9D5F78DE-8189-4CDE-B57C-B37F8065D872}"/>
              </a:ext>
            </a:extLst>
          </p:cNvPr>
          <p:cNvCxnSpPr>
            <a:cxnSpLocks/>
          </p:cNvCxnSpPr>
          <p:nvPr/>
        </p:nvCxnSpPr>
        <p:spPr>
          <a:xfrm>
            <a:off x="1545354" y="3952067"/>
            <a:ext cx="5175066" cy="175892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A108B0D5-C7CE-4792-BD06-C84988D643D6}"/>
              </a:ext>
            </a:extLst>
          </p:cNvPr>
          <p:cNvGrpSpPr/>
          <p:nvPr/>
        </p:nvGrpSpPr>
        <p:grpSpPr>
          <a:xfrm>
            <a:off x="6008194" y="1551740"/>
            <a:ext cx="1079775" cy="813295"/>
            <a:chOff x="4743101" y="4291984"/>
            <a:chExt cx="1079775" cy="813295"/>
          </a:xfrm>
        </p:grpSpPr>
        <p:pic>
          <p:nvPicPr>
            <p:cNvPr id="35" name="Picture 34">
              <a:extLst>
                <a:ext uri="{FF2B5EF4-FFF2-40B4-BE49-F238E27FC236}">
                  <a16:creationId xmlns:a16="http://schemas.microsoft.com/office/drawing/2014/main" id="{2B909F26-698E-4E18-9700-BAF86EFAC2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3101" y="4291984"/>
              <a:ext cx="1079775" cy="776288"/>
            </a:xfrm>
            <a:prstGeom prst="rect">
              <a:avLst/>
            </a:prstGeom>
          </p:spPr>
        </p:pic>
        <p:sp>
          <p:nvSpPr>
            <p:cNvPr id="36" name="TextBox 35">
              <a:extLst>
                <a:ext uri="{FF2B5EF4-FFF2-40B4-BE49-F238E27FC236}">
                  <a16:creationId xmlns:a16="http://schemas.microsoft.com/office/drawing/2014/main" id="{FF7B0061-73AE-4F6B-8809-D1745B47D658}"/>
                </a:ext>
              </a:extLst>
            </p:cNvPr>
            <p:cNvSpPr txBox="1"/>
            <p:nvPr/>
          </p:nvSpPr>
          <p:spPr>
            <a:xfrm rot="20880506">
              <a:off x="5162684" y="4735947"/>
              <a:ext cx="539888" cy="369332"/>
            </a:xfrm>
            <a:prstGeom prst="rect">
              <a:avLst/>
            </a:prstGeom>
            <a:noFill/>
          </p:spPr>
          <p:txBody>
            <a:bodyPr wrap="square" rtlCol="0">
              <a:spAutoFit/>
            </a:bodyPr>
            <a:lstStyle/>
            <a:p>
              <a:r>
                <a:rPr lang="en-US" dirty="0"/>
                <a:t>911</a:t>
              </a:r>
            </a:p>
          </p:txBody>
        </p:sp>
      </p:grpSp>
      <p:cxnSp>
        <p:nvCxnSpPr>
          <p:cNvPr id="19" name="Straight Arrow Connector 18">
            <a:extLst>
              <a:ext uri="{FF2B5EF4-FFF2-40B4-BE49-F238E27FC236}">
                <a16:creationId xmlns:a16="http://schemas.microsoft.com/office/drawing/2014/main" id="{EFB3B1C7-2572-49D8-948E-D14E05B965F5}"/>
              </a:ext>
            </a:extLst>
          </p:cNvPr>
          <p:cNvCxnSpPr>
            <a:cxnSpLocks/>
          </p:cNvCxnSpPr>
          <p:nvPr/>
        </p:nvCxnSpPr>
        <p:spPr>
          <a:xfrm flipV="1">
            <a:off x="1545354" y="1905792"/>
            <a:ext cx="4812931" cy="20574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9EB72626-3AA7-48B3-AAE3-9B89563A1966}"/>
              </a:ext>
            </a:extLst>
          </p:cNvPr>
          <p:cNvGrpSpPr/>
          <p:nvPr/>
        </p:nvGrpSpPr>
        <p:grpSpPr>
          <a:xfrm>
            <a:off x="5123228" y="3633641"/>
            <a:ext cx="1430419" cy="997526"/>
            <a:chOff x="9619421" y="3665149"/>
            <a:chExt cx="1430419" cy="997526"/>
          </a:xfrm>
        </p:grpSpPr>
        <p:pic>
          <p:nvPicPr>
            <p:cNvPr id="41" name="Picture 40">
              <a:extLst>
                <a:ext uri="{FF2B5EF4-FFF2-40B4-BE49-F238E27FC236}">
                  <a16:creationId xmlns:a16="http://schemas.microsoft.com/office/drawing/2014/main" id="{B56A1D5D-579B-4346-8E59-EE4891A047E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19421" y="3665149"/>
              <a:ext cx="1252400" cy="997526"/>
            </a:xfrm>
            <a:prstGeom prst="rect">
              <a:avLst/>
            </a:prstGeom>
          </p:spPr>
        </p:pic>
        <p:sp>
          <p:nvSpPr>
            <p:cNvPr id="42" name="TextBox 41">
              <a:extLst>
                <a:ext uri="{FF2B5EF4-FFF2-40B4-BE49-F238E27FC236}">
                  <a16:creationId xmlns:a16="http://schemas.microsoft.com/office/drawing/2014/main" id="{AF90A7F4-1D32-4439-AA1B-F6E58A3476F6}"/>
                </a:ext>
              </a:extLst>
            </p:cNvPr>
            <p:cNvSpPr txBox="1"/>
            <p:nvPr/>
          </p:nvSpPr>
          <p:spPr>
            <a:xfrm rot="20642436">
              <a:off x="10243451" y="4187809"/>
              <a:ext cx="806389" cy="307777"/>
            </a:xfrm>
            <a:prstGeom prst="rect">
              <a:avLst/>
            </a:prstGeom>
            <a:noFill/>
          </p:spPr>
          <p:txBody>
            <a:bodyPr wrap="square" rtlCol="0">
              <a:spAutoFit/>
            </a:bodyPr>
            <a:lstStyle/>
            <a:p>
              <a:r>
                <a:rPr lang="en-US" sz="1400" dirty="0">
                  <a:solidFill>
                    <a:schemeClr val="bg1"/>
                  </a:solidFill>
                </a:rPr>
                <a:t>Admin</a:t>
              </a:r>
            </a:p>
          </p:txBody>
        </p:sp>
      </p:grpSp>
      <p:cxnSp>
        <p:nvCxnSpPr>
          <p:cNvPr id="14" name="Straight Arrow Connector 13">
            <a:extLst>
              <a:ext uri="{FF2B5EF4-FFF2-40B4-BE49-F238E27FC236}">
                <a16:creationId xmlns:a16="http://schemas.microsoft.com/office/drawing/2014/main" id="{99908466-1CE0-438F-BE6C-A27AB34ACE22}"/>
              </a:ext>
            </a:extLst>
          </p:cNvPr>
          <p:cNvCxnSpPr>
            <a:cxnSpLocks/>
          </p:cNvCxnSpPr>
          <p:nvPr/>
        </p:nvCxnSpPr>
        <p:spPr>
          <a:xfrm flipV="1">
            <a:off x="1662395" y="3939557"/>
            <a:ext cx="5175066" cy="25018"/>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F930E6C-CA5C-47D2-86A2-8514F85177F3}"/>
              </a:ext>
            </a:extLst>
          </p:cNvPr>
          <p:cNvCxnSpPr>
            <a:cxnSpLocks/>
          </p:cNvCxnSpPr>
          <p:nvPr/>
        </p:nvCxnSpPr>
        <p:spPr>
          <a:xfrm>
            <a:off x="1545354" y="3970821"/>
            <a:ext cx="375266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534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xit" presetSubtype="0" fill="hold" nodeType="withEffect">
                                  <p:stCondLst>
                                    <p:cond delay="0"/>
                                  </p:stCondLst>
                                  <p:childTnLst>
                                    <p:set>
                                      <p:cBhvr>
                                        <p:cTn id="20" dur="1" fill="hold">
                                          <p:stCondLst>
                                            <p:cond delay="0"/>
                                          </p:stCondLst>
                                        </p:cTn>
                                        <p:tgtEl>
                                          <p:spTgt spid="21"/>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3"/>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27"/>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7"/>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4"/>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xit" presetSubtype="0" fill="hold" nodeType="withEffect">
                                  <p:stCondLst>
                                    <p:cond delay="0"/>
                                  </p:stCondLst>
                                  <p:childTnLst>
                                    <p:set>
                                      <p:cBhvr>
                                        <p:cTn id="48" dur="1" fill="hold">
                                          <p:stCondLst>
                                            <p:cond delay="0"/>
                                          </p:stCondLst>
                                        </p:cTn>
                                        <p:tgtEl>
                                          <p:spTgt spid="3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19"/>
                                        </p:tgtEl>
                                        <p:attrNameLst>
                                          <p:attrName>style.visibility</p:attrName>
                                        </p:attrNameLst>
                                      </p:cBhvr>
                                      <p:to>
                                        <p:strVal val="hidden"/>
                                      </p:to>
                                    </p:set>
                                  </p:childTnLst>
                                </p:cTn>
                              </p:par>
                              <p:par>
                                <p:cTn id="57" presetID="1" presetClass="entr" presetSubtype="0" fill="hold" grpId="2"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par>
                                <p:cTn id="61" presetID="1" presetClass="exit" presetSubtype="0" fill="hold" nodeType="withEffect">
                                  <p:stCondLst>
                                    <p:cond delay="0"/>
                                  </p:stCondLst>
                                  <p:childTnLst>
                                    <p:set>
                                      <p:cBhvr>
                                        <p:cTn id="62" dur="1" fill="hold">
                                          <p:stCondLst>
                                            <p:cond delay="0"/>
                                          </p:stCondLst>
                                        </p:cTn>
                                        <p:tgtEl>
                                          <p:spTgt spid="34"/>
                                        </p:tgtEl>
                                        <p:attrNameLst>
                                          <p:attrName>style.visibility</p:attrName>
                                        </p:attrNameLst>
                                      </p:cBhvr>
                                      <p:to>
                                        <p:strVal val="hidden"/>
                                      </p:to>
                                    </p:set>
                                  </p:childTnLst>
                                </p:cTn>
                              </p:par>
                              <p:par>
                                <p:cTn id="63" presetID="1" presetClass="entr" presetSubtype="0" fill="hold" nodeType="with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7" grpId="0" animBg="1"/>
      <p:bldP spid="7" grpId="1"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2580FA17-E191-4F8B-BC64-DC826BBF2BE4}"/>
              </a:ext>
            </a:extLst>
          </p:cNvPr>
          <p:cNvSpPr/>
          <p:nvPr/>
        </p:nvSpPr>
        <p:spPr>
          <a:xfrm>
            <a:off x="310506" y="3312270"/>
            <a:ext cx="1888081" cy="1559023"/>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ESInet</a:t>
            </a:r>
          </a:p>
        </p:txBody>
      </p:sp>
      <p:sp>
        <p:nvSpPr>
          <p:cNvPr id="2" name="Title 1">
            <a:extLst>
              <a:ext uri="{FF2B5EF4-FFF2-40B4-BE49-F238E27FC236}">
                <a16:creationId xmlns:a16="http://schemas.microsoft.com/office/drawing/2014/main" id="{88D4883E-9F9E-42C1-89C4-7953E92826ED}"/>
              </a:ext>
            </a:extLst>
          </p:cNvPr>
          <p:cNvSpPr>
            <a:spLocks noGrp="1"/>
          </p:cNvSpPr>
          <p:nvPr>
            <p:ph type="title"/>
          </p:nvPr>
        </p:nvSpPr>
        <p:spPr/>
        <p:txBody>
          <a:bodyPr/>
          <a:lstStyle/>
          <a:p>
            <a:r>
              <a:rPr lang="en-US" dirty="0"/>
              <a:t>Overflow Routing</a:t>
            </a:r>
          </a:p>
        </p:txBody>
      </p:sp>
      <p:pic>
        <p:nvPicPr>
          <p:cNvPr id="4" name="Content Placeholder 3">
            <a:extLst>
              <a:ext uri="{FF2B5EF4-FFF2-40B4-BE49-F238E27FC236}">
                <a16:creationId xmlns:a16="http://schemas.microsoft.com/office/drawing/2014/main" id="{B08B7A79-8B67-40CC-B2E8-6796AEDEC082}"/>
              </a:ext>
            </a:extLst>
          </p:cNvPr>
          <p:cNvPicPr>
            <a:picLocks noGrp="1" noChangeAspect="1"/>
          </p:cNvPicPr>
          <p:nvPr>
            <p:ph idx="1"/>
          </p:nvPr>
        </p:nvPicPr>
        <p:blipFill>
          <a:blip r:embed="rId3"/>
          <a:stretch>
            <a:fillRect/>
          </a:stretch>
        </p:blipFill>
        <p:spPr>
          <a:xfrm>
            <a:off x="2641599" y="1461294"/>
            <a:ext cx="6289475" cy="5031581"/>
          </a:xfrm>
          <a:prstGeom prst="rect">
            <a:avLst/>
          </a:prstGeom>
        </p:spPr>
      </p:pic>
      <p:sp>
        <p:nvSpPr>
          <p:cNvPr id="5" name="Rectangle 4">
            <a:extLst>
              <a:ext uri="{FF2B5EF4-FFF2-40B4-BE49-F238E27FC236}">
                <a16:creationId xmlns:a16="http://schemas.microsoft.com/office/drawing/2014/main" id="{EBDEFAB7-1FAF-4C00-8A62-DCB1F45CF80A}"/>
              </a:ext>
            </a:extLst>
          </p:cNvPr>
          <p:cNvSpPr/>
          <p:nvPr/>
        </p:nvSpPr>
        <p:spPr>
          <a:xfrm>
            <a:off x="4918214" y="3570474"/>
            <a:ext cx="1577496" cy="11412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8DCB30B-8C82-4561-9015-6BEB12A3F0BD}"/>
              </a:ext>
            </a:extLst>
          </p:cNvPr>
          <p:cNvSpPr/>
          <p:nvPr/>
        </p:nvSpPr>
        <p:spPr>
          <a:xfrm>
            <a:off x="4856274" y="2641600"/>
            <a:ext cx="1158039" cy="940779"/>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6F59EA-B0D1-4BA9-9E28-7AFA49577C82}"/>
              </a:ext>
            </a:extLst>
          </p:cNvPr>
          <p:cNvSpPr/>
          <p:nvPr/>
        </p:nvSpPr>
        <p:spPr>
          <a:xfrm>
            <a:off x="6495710" y="3570474"/>
            <a:ext cx="1098365" cy="65862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8053C8B-5AD4-4310-8192-D0A28BDA001E}"/>
              </a:ext>
            </a:extLst>
          </p:cNvPr>
          <p:cNvSpPr/>
          <p:nvPr/>
        </p:nvSpPr>
        <p:spPr>
          <a:xfrm>
            <a:off x="5980933" y="2514600"/>
            <a:ext cx="1158039" cy="103047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5F930E6C-CA5C-47D2-86A2-8514F85177F3}"/>
              </a:ext>
            </a:extLst>
          </p:cNvPr>
          <p:cNvCxnSpPr>
            <a:cxnSpLocks/>
          </p:cNvCxnSpPr>
          <p:nvPr/>
        </p:nvCxnSpPr>
        <p:spPr>
          <a:xfrm>
            <a:off x="1581334" y="4141087"/>
            <a:ext cx="3752666"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9908466-1CE0-438F-BE6C-A27AB34ACE22}"/>
              </a:ext>
            </a:extLst>
          </p:cNvPr>
          <p:cNvCxnSpPr>
            <a:cxnSpLocks/>
          </p:cNvCxnSpPr>
          <p:nvPr/>
        </p:nvCxnSpPr>
        <p:spPr>
          <a:xfrm>
            <a:off x="1545354" y="3977084"/>
            <a:ext cx="5393368" cy="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D5F78DE-8189-4CDE-B57C-B37F8065D872}"/>
              </a:ext>
            </a:extLst>
          </p:cNvPr>
          <p:cNvCxnSpPr>
            <a:cxnSpLocks/>
          </p:cNvCxnSpPr>
          <p:nvPr/>
        </p:nvCxnSpPr>
        <p:spPr>
          <a:xfrm flipV="1">
            <a:off x="1581334" y="3087874"/>
            <a:ext cx="3752666" cy="105321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FB3B1C7-2572-49D8-948E-D14E05B965F5}"/>
              </a:ext>
            </a:extLst>
          </p:cNvPr>
          <p:cNvCxnSpPr>
            <a:cxnSpLocks/>
          </p:cNvCxnSpPr>
          <p:nvPr/>
        </p:nvCxnSpPr>
        <p:spPr>
          <a:xfrm flipV="1">
            <a:off x="1581334" y="2880916"/>
            <a:ext cx="4702036" cy="126017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385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9"/>
                                        </p:tgtEl>
                                        <p:attrNameLst>
                                          <p:attrName>style.visibility</p:attrName>
                                        </p:attrNameLst>
                                      </p:cBhvr>
                                      <p:to>
                                        <p:strVal val="hidden"/>
                                      </p:to>
                                    </p:set>
                                  </p:childTnLst>
                                </p:cTn>
                              </p:par>
                              <p:par>
                                <p:cTn id="43" presetID="1" presetClass="entr" presetSubtype="0" fill="hold" grpId="2" nodeType="withEffect">
                                  <p:stCondLst>
                                    <p:cond delay="0"/>
                                  </p:stCondLst>
                                  <p:childTnLst>
                                    <p:set>
                                      <p:cBhvr>
                                        <p:cTn id="44" dur="1" fill="hold">
                                          <p:stCondLst>
                                            <p:cond delay="0"/>
                                          </p:stCondLst>
                                        </p:cTn>
                                        <p:tgtEl>
                                          <p:spTgt spid="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6" grpId="0" animBg="1"/>
      <p:bldP spid="6" grpId="1" animBg="1"/>
      <p:bldP spid="7" grpId="0" animBg="1"/>
      <p:bldP spid="7" grpId="1"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2DCDA-60F5-4B72-BBFB-C354DEE22E6B}"/>
              </a:ext>
            </a:extLst>
          </p:cNvPr>
          <p:cNvSpPr>
            <a:spLocks noGrp="1"/>
          </p:cNvSpPr>
          <p:nvPr>
            <p:ph type="title"/>
          </p:nvPr>
        </p:nvSpPr>
        <p:spPr/>
        <p:txBody>
          <a:bodyPr/>
          <a:lstStyle/>
          <a:p>
            <a:r>
              <a:rPr lang="en-US" dirty="0"/>
              <a:t>OR – Overflow via Vesta</a:t>
            </a:r>
          </a:p>
        </p:txBody>
      </p:sp>
      <p:sp>
        <p:nvSpPr>
          <p:cNvPr id="4" name="Rectangle 3">
            <a:extLst>
              <a:ext uri="{FF2B5EF4-FFF2-40B4-BE49-F238E27FC236}">
                <a16:creationId xmlns:a16="http://schemas.microsoft.com/office/drawing/2014/main" id="{AE915C28-3450-488E-9DD7-9FE560E574EC}"/>
              </a:ext>
            </a:extLst>
          </p:cNvPr>
          <p:cNvSpPr/>
          <p:nvPr/>
        </p:nvSpPr>
        <p:spPr>
          <a:xfrm>
            <a:off x="3657600" y="3429000"/>
            <a:ext cx="4648200" cy="28194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 name="Rectangle 4">
            <a:extLst>
              <a:ext uri="{FF2B5EF4-FFF2-40B4-BE49-F238E27FC236}">
                <a16:creationId xmlns:a16="http://schemas.microsoft.com/office/drawing/2014/main" id="{1CF76D86-2F99-43A9-9A9E-92A09895FDBA}"/>
              </a:ext>
            </a:extLst>
          </p:cNvPr>
          <p:cNvSpPr/>
          <p:nvPr/>
        </p:nvSpPr>
        <p:spPr>
          <a:xfrm>
            <a:off x="3657600" y="2819400"/>
            <a:ext cx="4648200" cy="609600"/>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p>
        </p:txBody>
      </p:sp>
      <p:sp>
        <p:nvSpPr>
          <p:cNvPr id="6" name="Rectangle 5">
            <a:extLst>
              <a:ext uri="{FF2B5EF4-FFF2-40B4-BE49-F238E27FC236}">
                <a16:creationId xmlns:a16="http://schemas.microsoft.com/office/drawing/2014/main" id="{D04E50E9-0801-4037-B607-E930C3A4186D}"/>
              </a:ext>
            </a:extLst>
          </p:cNvPr>
          <p:cNvSpPr/>
          <p:nvPr/>
        </p:nvSpPr>
        <p:spPr>
          <a:xfrm>
            <a:off x="3962400" y="4876800"/>
            <a:ext cx="1752600" cy="12192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3</a:t>
            </a:r>
          </a:p>
          <a:p>
            <a:pPr algn="ctr"/>
            <a:endParaRPr lang="en-US" b="1" dirty="0"/>
          </a:p>
          <a:p>
            <a:pPr algn="ctr"/>
            <a:endParaRPr lang="en-US" b="1" dirty="0"/>
          </a:p>
          <a:p>
            <a:pPr algn="ctr"/>
            <a:endParaRPr lang="en-US" b="1" dirty="0"/>
          </a:p>
        </p:txBody>
      </p:sp>
      <p:cxnSp>
        <p:nvCxnSpPr>
          <p:cNvPr id="7" name="Straight Arrow Connector 6">
            <a:extLst>
              <a:ext uri="{FF2B5EF4-FFF2-40B4-BE49-F238E27FC236}">
                <a16:creationId xmlns:a16="http://schemas.microsoft.com/office/drawing/2014/main" id="{4738A27C-E838-4C28-83D6-0EDF9100E1D3}"/>
              </a:ext>
            </a:extLst>
          </p:cNvPr>
          <p:cNvCxnSpPr/>
          <p:nvPr/>
        </p:nvCxnSpPr>
        <p:spPr>
          <a:xfrm>
            <a:off x="4876800" y="2362200"/>
            <a:ext cx="0" cy="4455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FA4ADD2-2F73-448C-9FA8-8C9F3230D6F0}"/>
              </a:ext>
            </a:extLst>
          </p:cNvPr>
          <p:cNvSpPr/>
          <p:nvPr/>
        </p:nvSpPr>
        <p:spPr>
          <a:xfrm>
            <a:off x="6324600" y="4876800"/>
            <a:ext cx="1752600" cy="1219200"/>
          </a:xfrm>
          <a:prstGeom prst="rect">
            <a:avLst/>
          </a:prstGeom>
          <a:solidFill>
            <a:schemeClr val="accent5">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4</a:t>
            </a:r>
          </a:p>
          <a:p>
            <a:pPr algn="ctr"/>
            <a:endParaRPr lang="en-US" b="1" dirty="0"/>
          </a:p>
          <a:p>
            <a:pPr algn="ctr"/>
            <a:endParaRPr lang="en-US" b="1" dirty="0"/>
          </a:p>
          <a:p>
            <a:pPr algn="ctr"/>
            <a:endParaRPr lang="en-US" b="1" dirty="0"/>
          </a:p>
        </p:txBody>
      </p:sp>
      <p:cxnSp>
        <p:nvCxnSpPr>
          <p:cNvPr id="9" name="Straight Arrow Connector 8">
            <a:extLst>
              <a:ext uri="{FF2B5EF4-FFF2-40B4-BE49-F238E27FC236}">
                <a16:creationId xmlns:a16="http://schemas.microsoft.com/office/drawing/2014/main" id="{F4C03A0E-20EE-491B-9002-8A732B02B02A}"/>
              </a:ext>
            </a:extLst>
          </p:cNvPr>
          <p:cNvCxnSpPr/>
          <p:nvPr/>
        </p:nvCxnSpPr>
        <p:spPr>
          <a:xfrm>
            <a:off x="7162800" y="2438400"/>
            <a:ext cx="0" cy="3693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0A6D0228-0C2F-400F-955A-D6D80D2C9DA2}"/>
              </a:ext>
            </a:extLst>
          </p:cNvPr>
          <p:cNvSpPr/>
          <p:nvPr/>
        </p:nvSpPr>
        <p:spPr>
          <a:xfrm>
            <a:off x="3657600" y="1447800"/>
            <a:ext cx="4648200" cy="11430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ESInet Delivers Call to Vesta</a:t>
            </a:r>
            <a:br>
              <a:rPr lang="en-US" sz="2400" b="1" dirty="0">
                <a:solidFill>
                  <a:schemeClr val="tx1"/>
                </a:solidFill>
              </a:rPr>
            </a:br>
            <a:r>
              <a:rPr lang="en-US" sz="2400" b="1" dirty="0">
                <a:solidFill>
                  <a:schemeClr val="tx1"/>
                </a:solidFill>
              </a:rPr>
              <a:t>Bound for PSAP #1</a:t>
            </a:r>
          </a:p>
        </p:txBody>
      </p:sp>
      <p:sp>
        <p:nvSpPr>
          <p:cNvPr id="11" name="Rectangle 10">
            <a:extLst>
              <a:ext uri="{FF2B5EF4-FFF2-40B4-BE49-F238E27FC236}">
                <a16:creationId xmlns:a16="http://schemas.microsoft.com/office/drawing/2014/main" id="{D9CA21EC-9492-4560-B50B-16106CFABE2D}"/>
              </a:ext>
            </a:extLst>
          </p:cNvPr>
          <p:cNvSpPr/>
          <p:nvPr/>
        </p:nvSpPr>
        <p:spPr>
          <a:xfrm>
            <a:off x="3962400" y="3581400"/>
            <a:ext cx="17526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1</a:t>
            </a:r>
          </a:p>
          <a:p>
            <a:pPr algn="ctr"/>
            <a:endParaRPr lang="en-US" b="1" dirty="0"/>
          </a:p>
          <a:p>
            <a:pPr algn="ctr"/>
            <a:endParaRPr lang="en-US" b="1" dirty="0"/>
          </a:p>
          <a:p>
            <a:pPr algn="ctr"/>
            <a:endParaRPr lang="en-US" b="1" dirty="0"/>
          </a:p>
        </p:txBody>
      </p:sp>
      <p:sp>
        <p:nvSpPr>
          <p:cNvPr id="12" name="Rectangle 11">
            <a:extLst>
              <a:ext uri="{FF2B5EF4-FFF2-40B4-BE49-F238E27FC236}">
                <a16:creationId xmlns:a16="http://schemas.microsoft.com/office/drawing/2014/main" id="{9F4F6DDA-735B-4642-AB01-8C31E847FEE4}"/>
              </a:ext>
            </a:extLst>
          </p:cNvPr>
          <p:cNvSpPr/>
          <p:nvPr/>
        </p:nvSpPr>
        <p:spPr>
          <a:xfrm>
            <a:off x="6324600" y="3581400"/>
            <a:ext cx="1752600" cy="121920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2</a:t>
            </a:r>
          </a:p>
          <a:p>
            <a:pPr algn="ctr"/>
            <a:endParaRPr lang="en-US" b="1" dirty="0"/>
          </a:p>
          <a:p>
            <a:pPr algn="ctr"/>
            <a:endParaRPr lang="en-US" b="1" dirty="0"/>
          </a:p>
          <a:p>
            <a:pPr algn="ctr"/>
            <a:endParaRPr lang="en-US" b="1" dirty="0"/>
          </a:p>
        </p:txBody>
      </p:sp>
      <p:pic>
        <p:nvPicPr>
          <p:cNvPr id="13" name="Picture 12" descr="Vesta_9-1-1-rev.png">
            <a:extLst>
              <a:ext uri="{FF2B5EF4-FFF2-40B4-BE49-F238E27FC236}">
                <a16:creationId xmlns:a16="http://schemas.microsoft.com/office/drawing/2014/main" id="{5CDDB7C1-4B88-4F08-90BC-0A0922D01031}"/>
              </a:ext>
            </a:extLst>
          </p:cNvPr>
          <p:cNvPicPr>
            <a:picLocks noChangeAspect="1"/>
          </p:cNvPicPr>
          <p:nvPr/>
        </p:nvPicPr>
        <p:blipFill>
          <a:blip r:embed="rId2"/>
          <a:stretch>
            <a:fillRect/>
          </a:stretch>
        </p:blipFill>
        <p:spPr>
          <a:xfrm>
            <a:off x="4784412" y="2867282"/>
            <a:ext cx="2530789" cy="56171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5939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657600" y="3429000"/>
            <a:ext cx="4648200" cy="2819400"/>
          </a:xfrm>
          <a:prstGeom prst="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3657600" y="2819400"/>
            <a:ext cx="4648200" cy="609600"/>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p>
        </p:txBody>
      </p:sp>
      <p:sp>
        <p:nvSpPr>
          <p:cNvPr id="2" name="Title 1"/>
          <p:cNvSpPr>
            <a:spLocks noGrp="1"/>
          </p:cNvSpPr>
          <p:nvPr>
            <p:ph type="ctrTitle"/>
          </p:nvPr>
        </p:nvSpPr>
        <p:spPr>
          <a:xfrm>
            <a:off x="2209800" y="152401"/>
            <a:ext cx="7772400" cy="838200"/>
          </a:xfrm>
        </p:spPr>
        <p:txBody>
          <a:bodyPr>
            <a:normAutofit fontScale="90000"/>
          </a:bodyPr>
          <a:lstStyle/>
          <a:p>
            <a:r>
              <a:rPr lang="en-US" dirty="0"/>
              <a:t>NG 9-1-1 Reroute/overflow</a:t>
            </a:r>
          </a:p>
        </p:txBody>
      </p:sp>
      <p:sp>
        <p:nvSpPr>
          <p:cNvPr id="3" name="Subtitle 2"/>
          <p:cNvSpPr>
            <a:spLocks noGrp="1"/>
          </p:cNvSpPr>
          <p:nvPr>
            <p:ph type="subTitle" idx="1"/>
          </p:nvPr>
        </p:nvSpPr>
        <p:spPr>
          <a:xfrm>
            <a:off x="2781300" y="838200"/>
            <a:ext cx="6400800" cy="533400"/>
          </a:xfrm>
        </p:spPr>
        <p:txBody>
          <a:bodyPr>
            <a:normAutofit/>
          </a:bodyPr>
          <a:lstStyle/>
          <a:p>
            <a:r>
              <a:rPr lang="en-US" dirty="0">
                <a:solidFill>
                  <a:schemeClr val="tx1"/>
                </a:solidFill>
              </a:rPr>
              <a:t>Multi-Layer Approach</a:t>
            </a:r>
          </a:p>
        </p:txBody>
      </p:sp>
      <p:sp>
        <p:nvSpPr>
          <p:cNvPr id="5" name="Rectangle 4"/>
          <p:cNvSpPr/>
          <p:nvPr/>
        </p:nvSpPr>
        <p:spPr>
          <a:xfrm>
            <a:off x="3962400" y="4876800"/>
            <a:ext cx="1752600" cy="12192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3</a:t>
            </a:r>
          </a:p>
          <a:p>
            <a:pPr algn="ctr"/>
            <a:endParaRPr lang="en-US" b="1" dirty="0"/>
          </a:p>
          <a:p>
            <a:pPr algn="ctr"/>
            <a:endParaRPr lang="en-US" b="1" dirty="0"/>
          </a:p>
          <a:p>
            <a:pPr algn="ctr"/>
            <a:endParaRPr lang="en-US" b="1" dirty="0"/>
          </a:p>
        </p:txBody>
      </p:sp>
      <p:cxnSp>
        <p:nvCxnSpPr>
          <p:cNvPr id="8" name="Straight Arrow Connector 7"/>
          <p:cNvCxnSpPr/>
          <p:nvPr/>
        </p:nvCxnSpPr>
        <p:spPr>
          <a:xfrm>
            <a:off x="4876800" y="2362200"/>
            <a:ext cx="0" cy="4455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324600" y="4876800"/>
            <a:ext cx="1752600" cy="1219200"/>
          </a:xfrm>
          <a:prstGeom prst="rect">
            <a:avLst/>
          </a:prstGeom>
          <a:solidFill>
            <a:schemeClr val="accent5">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4</a:t>
            </a:r>
          </a:p>
          <a:p>
            <a:pPr algn="ctr"/>
            <a:endParaRPr lang="en-US" b="1" dirty="0"/>
          </a:p>
          <a:p>
            <a:pPr algn="ctr"/>
            <a:endParaRPr lang="en-US" b="1" dirty="0"/>
          </a:p>
          <a:p>
            <a:pPr algn="ctr"/>
            <a:endParaRPr lang="en-US" b="1" dirty="0"/>
          </a:p>
        </p:txBody>
      </p:sp>
      <p:cxnSp>
        <p:nvCxnSpPr>
          <p:cNvPr id="12" name="Straight Arrow Connector 11"/>
          <p:cNvCxnSpPr/>
          <p:nvPr/>
        </p:nvCxnSpPr>
        <p:spPr>
          <a:xfrm>
            <a:off x="7162800" y="2438400"/>
            <a:ext cx="0" cy="369332"/>
          </a:xfrm>
          <a:prstGeom prst="straightConnector1">
            <a:avLst/>
          </a:prstGeom>
          <a:ln w="254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657600" y="1447800"/>
            <a:ext cx="4648200" cy="11430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ESInet Delivers Call to Vesta</a:t>
            </a:r>
          </a:p>
          <a:p>
            <a:pPr algn="ctr"/>
            <a:r>
              <a:rPr lang="en-US" sz="2400" b="1" dirty="0">
                <a:solidFill>
                  <a:schemeClr val="tx1"/>
                </a:solidFill>
              </a:rPr>
              <a:t>Bound for PSAP #1</a:t>
            </a:r>
          </a:p>
        </p:txBody>
      </p:sp>
      <p:sp>
        <p:nvSpPr>
          <p:cNvPr id="18" name="Rectangle 17"/>
          <p:cNvSpPr/>
          <p:nvPr/>
        </p:nvSpPr>
        <p:spPr>
          <a:xfrm>
            <a:off x="3962400" y="3581400"/>
            <a:ext cx="1752600" cy="12192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1</a:t>
            </a:r>
          </a:p>
          <a:p>
            <a:pPr algn="ctr"/>
            <a:endParaRPr lang="en-US" b="1" dirty="0"/>
          </a:p>
          <a:p>
            <a:pPr algn="ctr"/>
            <a:endParaRPr lang="en-US" b="1" dirty="0"/>
          </a:p>
          <a:p>
            <a:pPr algn="ctr"/>
            <a:endParaRPr lang="en-US" b="1" dirty="0"/>
          </a:p>
        </p:txBody>
      </p:sp>
      <p:sp>
        <p:nvSpPr>
          <p:cNvPr id="19" name="Rectangle 18"/>
          <p:cNvSpPr/>
          <p:nvPr/>
        </p:nvSpPr>
        <p:spPr>
          <a:xfrm>
            <a:off x="6324600" y="3581400"/>
            <a:ext cx="1752600" cy="121920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PSAP # 2</a:t>
            </a:r>
          </a:p>
          <a:p>
            <a:pPr algn="ctr"/>
            <a:endParaRPr lang="en-US" b="1" dirty="0"/>
          </a:p>
          <a:p>
            <a:pPr algn="ctr"/>
            <a:endParaRPr lang="en-US" b="1" dirty="0"/>
          </a:p>
          <a:p>
            <a:pPr algn="ctr"/>
            <a:endParaRPr lang="en-US" b="1" dirty="0"/>
          </a:p>
        </p:txBody>
      </p:sp>
      <p:sp>
        <p:nvSpPr>
          <p:cNvPr id="20" name="Rectangle 19"/>
          <p:cNvSpPr/>
          <p:nvPr/>
        </p:nvSpPr>
        <p:spPr>
          <a:xfrm>
            <a:off x="3962400" y="4191000"/>
            <a:ext cx="438150" cy="609600"/>
          </a:xfrm>
          <a:prstGeom prst="rect">
            <a:avLst/>
          </a:prstGeom>
          <a:solidFill>
            <a:srgbClr val="00482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1 OVFL</a:t>
            </a:r>
          </a:p>
        </p:txBody>
      </p:sp>
      <p:sp>
        <p:nvSpPr>
          <p:cNvPr id="23" name="Rectangle 22"/>
          <p:cNvSpPr/>
          <p:nvPr/>
        </p:nvSpPr>
        <p:spPr>
          <a:xfrm>
            <a:off x="6324600" y="4191000"/>
            <a:ext cx="438150" cy="609600"/>
          </a:xfrm>
          <a:prstGeom prst="rect">
            <a:avLst/>
          </a:prstGeom>
          <a:solidFill>
            <a:srgbClr val="531E1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2 OVFL</a:t>
            </a:r>
          </a:p>
        </p:txBody>
      </p:sp>
      <p:sp>
        <p:nvSpPr>
          <p:cNvPr id="24" name="Rectangle 23"/>
          <p:cNvSpPr/>
          <p:nvPr/>
        </p:nvSpPr>
        <p:spPr>
          <a:xfrm>
            <a:off x="3962400" y="5486400"/>
            <a:ext cx="438150" cy="609600"/>
          </a:xfrm>
          <a:prstGeom prst="rect">
            <a:avLst/>
          </a:prstGeom>
          <a:solidFill>
            <a:srgbClr val="003E6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3 OVFL</a:t>
            </a:r>
          </a:p>
        </p:txBody>
      </p:sp>
      <p:sp>
        <p:nvSpPr>
          <p:cNvPr id="25" name="Rectangle 24"/>
          <p:cNvSpPr/>
          <p:nvPr/>
        </p:nvSpPr>
        <p:spPr>
          <a:xfrm>
            <a:off x="6324600" y="5486400"/>
            <a:ext cx="438150" cy="609600"/>
          </a:xfrm>
          <a:prstGeom prst="rect">
            <a:avLst/>
          </a:prstGeom>
          <a:solidFill>
            <a:srgbClr val="13343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t>PSAP 4 OVFL</a:t>
            </a:r>
          </a:p>
        </p:txBody>
      </p:sp>
      <p:pic>
        <p:nvPicPr>
          <p:cNvPr id="30" name="Picture 29" descr="Vesta_9-1-1-rev.png"/>
          <p:cNvPicPr>
            <a:picLocks noChangeAspect="1"/>
          </p:cNvPicPr>
          <p:nvPr/>
        </p:nvPicPr>
        <p:blipFill>
          <a:blip r:embed="rId2"/>
          <a:stretch>
            <a:fillRect/>
          </a:stretch>
        </p:blipFill>
        <p:spPr>
          <a:xfrm>
            <a:off x="4784412" y="2867282"/>
            <a:ext cx="2530789" cy="561718"/>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4A4A80BD-C1CA-4F54-9FCC-A12CDDEDB22D}"/>
              </a:ext>
            </a:extLst>
          </p:cNvPr>
          <p:cNvSpPr txBox="1"/>
          <p:nvPr/>
        </p:nvSpPr>
        <p:spPr>
          <a:xfrm>
            <a:off x="293982" y="4181061"/>
            <a:ext cx="2813912" cy="923330"/>
          </a:xfrm>
          <a:prstGeom prst="rect">
            <a:avLst/>
          </a:prstGeom>
          <a:noFill/>
        </p:spPr>
        <p:txBody>
          <a:bodyPr wrap="none" rtlCol="0">
            <a:spAutoFit/>
          </a:bodyPr>
          <a:lstStyle/>
          <a:p>
            <a:r>
              <a:rPr lang="en-US" dirty="0"/>
              <a:t>Each PSAP has an overflow</a:t>
            </a:r>
            <a:br>
              <a:rPr lang="en-US" dirty="0"/>
            </a:br>
            <a:r>
              <a:rPr lang="en-US" dirty="0"/>
              <a:t>queue that appears on their</a:t>
            </a:r>
            <a:br>
              <a:rPr lang="en-US" dirty="0"/>
            </a:br>
            <a:r>
              <a:rPr lang="en-US" dirty="0"/>
              <a:t>Call Handling Screen</a:t>
            </a:r>
          </a:p>
        </p:txBody>
      </p:sp>
      <p:cxnSp>
        <p:nvCxnSpPr>
          <p:cNvPr id="10" name="Straight Arrow Connector 9">
            <a:extLst>
              <a:ext uri="{FF2B5EF4-FFF2-40B4-BE49-F238E27FC236}">
                <a16:creationId xmlns:a16="http://schemas.microsoft.com/office/drawing/2014/main" id="{7F4369EC-D86F-40BE-8678-BBF7B90C200F}"/>
              </a:ext>
            </a:extLst>
          </p:cNvPr>
          <p:cNvCxnSpPr>
            <a:stCxn id="6" idx="3"/>
          </p:cNvCxnSpPr>
          <p:nvPr/>
        </p:nvCxnSpPr>
        <p:spPr>
          <a:xfrm flipV="1">
            <a:off x="3107894" y="4495800"/>
            <a:ext cx="854506" cy="14692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4212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862</Words>
  <Application>Microsoft Office PowerPoint</Application>
  <PresentationFormat>Widescreen</PresentationFormat>
  <Paragraphs>149</Paragraphs>
  <Slides>20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Contingency &amp;  Overflow on ESInet</vt:lpstr>
      <vt:lpstr>Contingency &amp; Overflow</vt:lpstr>
      <vt:lpstr>Contingency</vt:lpstr>
      <vt:lpstr>Contingency Routing</vt:lpstr>
      <vt:lpstr>Overflow</vt:lpstr>
      <vt:lpstr>Overflow Routing</vt:lpstr>
      <vt:lpstr>Overflow Routing</vt:lpstr>
      <vt:lpstr>OR – Overflow via Vesta</vt:lpstr>
      <vt:lpstr>NG 9-1-1 Reroute/overflow</vt:lpstr>
      <vt:lpstr>NG 9-1-1 Reroute/overflow</vt:lpstr>
      <vt:lpstr>PowerPoint Presentation</vt:lpstr>
      <vt:lpstr>PowerPoint Presentation</vt:lpstr>
      <vt:lpstr>MOU</vt:lpstr>
      <vt:lpstr>MOU </vt:lpstr>
      <vt:lpstr>PowerPoint Presentation</vt:lpstr>
      <vt:lpstr>PowerPoint Presentation</vt:lpstr>
      <vt:lpstr>PowerPoint Presentation</vt:lpstr>
      <vt:lpstr>PowerPoint Presentation</vt:lpstr>
      <vt:lpstr>What Changes?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Contingency &amp;  Overflow on ESInet</dc:title>
  <dc:creator>Scott Ekberg</dc:creator>
  <cp:lastModifiedBy>Lori</cp:lastModifiedBy>
  <cp:revision>30</cp:revision>
  <dcterms:created xsi:type="dcterms:W3CDTF">2018-03-09T19:35:43Z</dcterms:created>
  <dcterms:modified xsi:type="dcterms:W3CDTF">2018-05-21T15:25:48Z</dcterms:modified>
</cp:coreProperties>
</file>