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2" r:id="rId2"/>
    <p:sldId id="256" r:id="rId3"/>
    <p:sldId id="291" r:id="rId4"/>
    <p:sldId id="276" r:id="rId5"/>
    <p:sldId id="266" r:id="rId6"/>
    <p:sldId id="271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72" r:id="rId20"/>
    <p:sldId id="273" r:id="rId21"/>
    <p:sldId id="274" r:id="rId22"/>
    <p:sldId id="275" r:id="rId23"/>
    <p:sldId id="277" r:id="rId24"/>
    <p:sldId id="278" r:id="rId25"/>
    <p:sldId id="264" r:id="rId26"/>
    <p:sldId id="26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07"/>
    <p:restoredTop sz="94627"/>
  </p:normalViewPr>
  <p:slideViewPr>
    <p:cSldViewPr>
      <p:cViewPr>
        <p:scale>
          <a:sx n="123" d="100"/>
          <a:sy n="123" d="100"/>
        </p:scale>
        <p:origin x="2872" y="14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D3057B-4A15-9F4E-A377-871E188B4E17}" type="doc">
      <dgm:prSet loTypeId="urn:microsoft.com/office/officeart/2005/8/layout/hProcess3" loCatId="" qsTypeId="urn:microsoft.com/office/officeart/2005/8/quickstyle/simple4" qsCatId="simple" csTypeId="urn:microsoft.com/office/officeart/2005/8/colors/accent1_2" csCatId="accent1" phldr="1"/>
      <dgm:spPr/>
    </dgm:pt>
    <dgm:pt modelId="{EE8FFBEC-6A52-B640-88B3-ACC4546FC08E}">
      <dgm:prSet phldrT="[Text]"/>
      <dgm:spPr/>
      <dgm:t>
        <a:bodyPr/>
        <a:lstStyle/>
        <a:p>
          <a:r>
            <a:rPr lang="en-US" dirty="0" smtClean="0"/>
            <a:t>ESB</a:t>
          </a:r>
          <a:endParaRPr lang="en-US" dirty="0"/>
        </a:p>
      </dgm:t>
    </dgm:pt>
    <dgm:pt modelId="{6CBA220B-1DF2-0F4C-97C9-D2ACAE599FA9}" type="parTrans" cxnId="{37CBC916-6121-C241-9C0E-8E4F1779AB73}">
      <dgm:prSet/>
      <dgm:spPr/>
      <dgm:t>
        <a:bodyPr/>
        <a:lstStyle/>
        <a:p>
          <a:endParaRPr lang="en-US"/>
        </a:p>
      </dgm:t>
    </dgm:pt>
    <dgm:pt modelId="{681A6172-9160-EC4A-82C5-EDB6BDA74009}" type="sibTrans" cxnId="{37CBC916-6121-C241-9C0E-8E4F1779AB73}">
      <dgm:prSet/>
      <dgm:spPr/>
      <dgm:t>
        <a:bodyPr/>
        <a:lstStyle/>
        <a:p>
          <a:pPr rtl="0"/>
          <a:endParaRPr lang="en-US"/>
        </a:p>
      </dgm:t>
    </dgm:pt>
    <dgm:pt modelId="{D4E430B4-AAF5-B74B-9BFA-9DCD1799E5E6}" type="pres">
      <dgm:prSet presAssocID="{BDD3057B-4A15-9F4E-A377-871E188B4E17}" presName="Name0" presStyleCnt="0">
        <dgm:presLayoutVars>
          <dgm:dir/>
          <dgm:animLvl val="lvl"/>
          <dgm:resizeHandles val="exact"/>
        </dgm:presLayoutVars>
      </dgm:prSet>
      <dgm:spPr/>
    </dgm:pt>
    <dgm:pt modelId="{DA87B0EE-CF88-0246-AAA5-319D01C020D9}" type="pres">
      <dgm:prSet presAssocID="{BDD3057B-4A15-9F4E-A377-871E188B4E17}" presName="dummy" presStyleCnt="0"/>
      <dgm:spPr/>
    </dgm:pt>
    <dgm:pt modelId="{A14422B8-85A4-8945-95D7-933756CD9E14}" type="pres">
      <dgm:prSet presAssocID="{BDD3057B-4A15-9F4E-A377-871E188B4E17}" presName="linH" presStyleCnt="0"/>
      <dgm:spPr/>
    </dgm:pt>
    <dgm:pt modelId="{0EF2FB2E-162F-244C-81C0-246C61F13651}" type="pres">
      <dgm:prSet presAssocID="{BDD3057B-4A15-9F4E-A377-871E188B4E17}" presName="padding1" presStyleCnt="0"/>
      <dgm:spPr/>
    </dgm:pt>
    <dgm:pt modelId="{42CE5369-0849-844C-9181-35812E3A7721}" type="pres">
      <dgm:prSet presAssocID="{EE8FFBEC-6A52-B640-88B3-ACC4546FC08E}" presName="linV" presStyleCnt="0"/>
      <dgm:spPr/>
    </dgm:pt>
    <dgm:pt modelId="{F8DBD762-990A-E649-B91E-8B69326FE1EF}" type="pres">
      <dgm:prSet presAssocID="{EE8FFBEC-6A52-B640-88B3-ACC4546FC08E}" presName="spVertical1" presStyleCnt="0"/>
      <dgm:spPr/>
    </dgm:pt>
    <dgm:pt modelId="{9D15DA31-38B4-414F-9E5C-8128902693E8}" type="pres">
      <dgm:prSet presAssocID="{EE8FFBEC-6A52-B640-88B3-ACC4546FC08E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BB485DED-0409-844E-8D20-C079A9266E6F}" type="pres">
      <dgm:prSet presAssocID="{EE8FFBEC-6A52-B640-88B3-ACC4546FC08E}" presName="spVertical2" presStyleCnt="0"/>
      <dgm:spPr/>
    </dgm:pt>
    <dgm:pt modelId="{6E2E572E-2A45-D141-83E0-838F791C6B92}" type="pres">
      <dgm:prSet presAssocID="{EE8FFBEC-6A52-B640-88B3-ACC4546FC08E}" presName="spVertical3" presStyleCnt="0"/>
      <dgm:spPr/>
    </dgm:pt>
    <dgm:pt modelId="{6B32E35F-CCBB-854A-B300-0CF3CBB1639A}" type="pres">
      <dgm:prSet presAssocID="{BDD3057B-4A15-9F4E-A377-871E188B4E17}" presName="padding2" presStyleCnt="0"/>
      <dgm:spPr/>
    </dgm:pt>
    <dgm:pt modelId="{92627EA3-2E5E-864C-9E4B-E175A927B2FD}" type="pres">
      <dgm:prSet presAssocID="{BDD3057B-4A15-9F4E-A377-871E188B4E17}" presName="negArrow" presStyleCnt="0"/>
      <dgm:spPr/>
    </dgm:pt>
    <dgm:pt modelId="{DDB94313-C2C0-7D46-B25D-302FA7404DD1}" type="pres">
      <dgm:prSet presAssocID="{BDD3057B-4A15-9F4E-A377-871E188B4E17}" presName="backgroundArrow" presStyleLbl="node1" presStyleIdx="0" presStyleCnt="1"/>
      <dgm:spPr/>
    </dgm:pt>
  </dgm:ptLst>
  <dgm:cxnLst>
    <dgm:cxn modelId="{37CBC916-6121-C241-9C0E-8E4F1779AB73}" srcId="{BDD3057B-4A15-9F4E-A377-871E188B4E17}" destId="{EE8FFBEC-6A52-B640-88B3-ACC4546FC08E}" srcOrd="0" destOrd="0" parTransId="{6CBA220B-1DF2-0F4C-97C9-D2ACAE599FA9}" sibTransId="{681A6172-9160-EC4A-82C5-EDB6BDA74009}"/>
    <dgm:cxn modelId="{F44B1FDF-52BC-DD48-B706-4946528E3196}" type="presOf" srcId="{EE8FFBEC-6A52-B640-88B3-ACC4546FC08E}" destId="{9D15DA31-38B4-414F-9E5C-8128902693E8}" srcOrd="0" destOrd="0" presId="urn:microsoft.com/office/officeart/2005/8/layout/hProcess3"/>
    <dgm:cxn modelId="{BECA81FE-C028-CB40-9AA3-75552685D734}" type="presOf" srcId="{BDD3057B-4A15-9F4E-A377-871E188B4E17}" destId="{D4E430B4-AAF5-B74B-9BFA-9DCD1799E5E6}" srcOrd="0" destOrd="0" presId="urn:microsoft.com/office/officeart/2005/8/layout/hProcess3"/>
    <dgm:cxn modelId="{0E5CC1E5-5A90-2842-8A71-E0B45A2D553D}" type="presParOf" srcId="{D4E430B4-AAF5-B74B-9BFA-9DCD1799E5E6}" destId="{DA87B0EE-CF88-0246-AAA5-319D01C020D9}" srcOrd="0" destOrd="0" presId="urn:microsoft.com/office/officeart/2005/8/layout/hProcess3"/>
    <dgm:cxn modelId="{2225764A-0BFD-084B-AB9F-4CF8D4FB4A97}" type="presParOf" srcId="{D4E430B4-AAF5-B74B-9BFA-9DCD1799E5E6}" destId="{A14422B8-85A4-8945-95D7-933756CD9E14}" srcOrd="1" destOrd="0" presId="urn:microsoft.com/office/officeart/2005/8/layout/hProcess3"/>
    <dgm:cxn modelId="{0E6D2232-30B6-4E49-8656-ED806DD8D1E1}" type="presParOf" srcId="{A14422B8-85A4-8945-95D7-933756CD9E14}" destId="{0EF2FB2E-162F-244C-81C0-246C61F13651}" srcOrd="0" destOrd="0" presId="urn:microsoft.com/office/officeart/2005/8/layout/hProcess3"/>
    <dgm:cxn modelId="{B229869D-65EE-EA41-9E05-927AA7D178D9}" type="presParOf" srcId="{A14422B8-85A4-8945-95D7-933756CD9E14}" destId="{42CE5369-0849-844C-9181-35812E3A7721}" srcOrd="1" destOrd="0" presId="urn:microsoft.com/office/officeart/2005/8/layout/hProcess3"/>
    <dgm:cxn modelId="{28DF3385-06BC-1548-B59A-0531CD8AD6F7}" type="presParOf" srcId="{42CE5369-0849-844C-9181-35812E3A7721}" destId="{F8DBD762-990A-E649-B91E-8B69326FE1EF}" srcOrd="0" destOrd="0" presId="urn:microsoft.com/office/officeart/2005/8/layout/hProcess3"/>
    <dgm:cxn modelId="{AA79D13D-22D1-8C45-8965-E965F873EF79}" type="presParOf" srcId="{42CE5369-0849-844C-9181-35812E3A7721}" destId="{9D15DA31-38B4-414F-9E5C-8128902693E8}" srcOrd="1" destOrd="0" presId="urn:microsoft.com/office/officeart/2005/8/layout/hProcess3"/>
    <dgm:cxn modelId="{1F934A25-629D-5D40-8C81-9B1C56902E0A}" type="presParOf" srcId="{42CE5369-0849-844C-9181-35812E3A7721}" destId="{BB485DED-0409-844E-8D20-C079A9266E6F}" srcOrd="2" destOrd="0" presId="urn:microsoft.com/office/officeart/2005/8/layout/hProcess3"/>
    <dgm:cxn modelId="{18DBD2E2-2F25-3548-AC76-6FFB260793AA}" type="presParOf" srcId="{42CE5369-0849-844C-9181-35812E3A7721}" destId="{6E2E572E-2A45-D141-83E0-838F791C6B92}" srcOrd="3" destOrd="0" presId="urn:microsoft.com/office/officeart/2005/8/layout/hProcess3"/>
    <dgm:cxn modelId="{0279BF92-11C2-B546-AC41-6DCE14F77DCD}" type="presParOf" srcId="{A14422B8-85A4-8945-95D7-933756CD9E14}" destId="{6B32E35F-CCBB-854A-B300-0CF3CBB1639A}" srcOrd="2" destOrd="0" presId="urn:microsoft.com/office/officeart/2005/8/layout/hProcess3"/>
    <dgm:cxn modelId="{DBEF4076-A82C-F141-AFC1-59149F6735D5}" type="presParOf" srcId="{A14422B8-85A4-8945-95D7-933756CD9E14}" destId="{92627EA3-2E5E-864C-9E4B-E175A927B2FD}" srcOrd="3" destOrd="0" presId="urn:microsoft.com/office/officeart/2005/8/layout/hProcess3"/>
    <dgm:cxn modelId="{EAFC22D3-448C-F24E-98DC-400371A430EA}" type="presParOf" srcId="{A14422B8-85A4-8945-95D7-933756CD9E14}" destId="{DDB94313-C2C0-7D46-B25D-302FA7404DD1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94313-C2C0-7D46-B25D-302FA7404DD1}">
      <dsp:nvSpPr>
        <dsp:cNvPr id="0" name=""/>
        <dsp:cNvSpPr/>
      </dsp:nvSpPr>
      <dsp:spPr>
        <a:xfrm>
          <a:off x="0" y="6784"/>
          <a:ext cx="1004961" cy="1080000"/>
        </a:xfrm>
        <a:prstGeom prst="right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15DA31-38B4-414F-9E5C-8128902693E8}">
      <dsp:nvSpPr>
        <dsp:cNvPr id="0" name=""/>
        <dsp:cNvSpPr/>
      </dsp:nvSpPr>
      <dsp:spPr>
        <a:xfrm>
          <a:off x="81064" y="276785"/>
          <a:ext cx="823400" cy="5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ESB</a:t>
          </a:r>
          <a:endParaRPr lang="en-US" sz="1500" kern="1200" dirty="0"/>
        </a:p>
      </dsp:txBody>
      <dsp:txXfrm>
        <a:off x="81064" y="276785"/>
        <a:ext cx="823400" cy="54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8E501-DA8A-AB46-B93E-4108922629BF}" type="datetimeFigureOut">
              <a:rPr lang="en-US" smtClean="0"/>
              <a:t>2/23/18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B7AD-BAEB-404B-81E5-D1CA25A3B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42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A30F4-B628-4993-B8F5-0B54A9DD2D2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80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A30F4-B628-4993-B8F5-0B54A9DD2D2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49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CCEA-F5D1-46BA-A2D2-10DAB567805A}" type="datetimeFigureOut">
              <a:rPr lang="en-US" smtClean="0"/>
              <a:t>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EAF4-CC80-433A-B9B0-24D3BC1A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9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CCEA-F5D1-46BA-A2D2-10DAB567805A}" type="datetimeFigureOut">
              <a:rPr lang="en-US" smtClean="0"/>
              <a:t>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EAF4-CC80-433A-B9B0-24D3BC1A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0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CCEA-F5D1-46BA-A2D2-10DAB567805A}" type="datetimeFigureOut">
              <a:rPr lang="en-US" smtClean="0"/>
              <a:t>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EAF4-CC80-433A-B9B0-24D3BC1A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42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CCEA-F5D1-46BA-A2D2-10DAB567805A}" type="datetimeFigureOut">
              <a:rPr lang="en-US" smtClean="0"/>
              <a:t>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EAF4-CC80-433A-B9B0-24D3BC1A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7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CCEA-F5D1-46BA-A2D2-10DAB567805A}" type="datetimeFigureOut">
              <a:rPr lang="en-US" smtClean="0"/>
              <a:t>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EAF4-CC80-433A-B9B0-24D3BC1A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6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CCEA-F5D1-46BA-A2D2-10DAB567805A}" type="datetimeFigureOut">
              <a:rPr lang="en-US" smtClean="0"/>
              <a:t>2/23/18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EAF4-CC80-433A-B9B0-24D3BC1A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29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CCEA-F5D1-46BA-A2D2-10DAB567805A}" type="datetimeFigureOut">
              <a:rPr lang="en-US" smtClean="0"/>
              <a:t>2/23/18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EAF4-CC80-433A-B9B0-24D3BC1A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5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CCEA-F5D1-46BA-A2D2-10DAB567805A}" type="datetimeFigureOut">
              <a:rPr lang="en-US" smtClean="0"/>
              <a:t>2/23/18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EAF4-CC80-433A-B9B0-24D3BC1A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6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CCEA-F5D1-46BA-A2D2-10DAB567805A}" type="datetimeFigureOut">
              <a:rPr lang="en-US" smtClean="0"/>
              <a:t>2/23/18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EAF4-CC80-433A-B9B0-24D3BC1A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0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CCEA-F5D1-46BA-A2D2-10DAB567805A}" type="datetimeFigureOut">
              <a:rPr lang="en-US" smtClean="0"/>
              <a:t>2/23/18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EAF4-CC80-433A-B9B0-24D3BC1A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6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CCEA-F5D1-46BA-A2D2-10DAB567805A}" type="datetimeFigureOut">
              <a:rPr lang="en-US" smtClean="0"/>
              <a:t>2/23/18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EAF4-CC80-433A-B9B0-24D3BC1A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0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4CCEA-F5D1-46BA-A2D2-10DAB567805A}" type="datetimeFigureOut">
              <a:rPr lang="en-US" smtClean="0"/>
              <a:t>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7EAF4-CC80-433A-B9B0-24D3BC1A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kansas.zoom.us/j/676319798" TargetMode="External"/><Relationship Id="rId3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nsas911.org/" TargetMode="External"/><Relationship Id="rId4" Type="http://schemas.openxmlformats.org/officeDocument/2006/relationships/hyperlink" Target="http://www.kansasgis.org/initiatives/NG911/index.cfm" TargetMode="External"/><Relationship Id="rId5" Type="http://schemas.openxmlformats.org/officeDocument/2006/relationships/image" Target="NUL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NUL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TimD@SURDEX.COM" TargetMode="External"/><Relationship Id="rId3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NG911 GIS User Group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36825"/>
            <a:ext cx="6400800" cy="36353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2018 Q1 </a:t>
            </a:r>
            <a:r>
              <a:rPr lang="en-US" dirty="0" smtClean="0"/>
              <a:t>Meeting</a:t>
            </a:r>
            <a:endParaRPr lang="en-US" dirty="0"/>
          </a:p>
          <a:p>
            <a:r>
              <a:rPr lang="en-US" dirty="0" smtClean="0"/>
              <a:t>February 27, 2018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https://kansas.zoom.us/j/676319798</a:t>
            </a:r>
            <a:r>
              <a:rPr lang="en-US" dirty="0"/>
              <a:t> </a:t>
            </a:r>
            <a:r>
              <a:rPr lang="en-US" dirty="0" smtClean="0"/>
              <a:t>1 </a:t>
            </a:r>
            <a:r>
              <a:rPr lang="en-US" dirty="0"/>
              <a:t>646 876 </a:t>
            </a:r>
            <a:r>
              <a:rPr lang="en-US" dirty="0" smtClean="0"/>
              <a:t>9923</a:t>
            </a:r>
          </a:p>
          <a:p>
            <a:r>
              <a:rPr lang="en-US" dirty="0" smtClean="0"/>
              <a:t>Meeting </a:t>
            </a:r>
            <a:r>
              <a:rPr lang="en-US" dirty="0"/>
              <a:t>ID: 676 319 798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257800"/>
            <a:ext cx="1622664" cy="1333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843081"/>
            <a:ext cx="1371600" cy="71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5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“To Do” List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your GIS/MSAG Alignment Report</a:t>
            </a:r>
          </a:p>
          <a:p>
            <a:r>
              <a:rPr lang="en-US" dirty="0" smtClean="0"/>
              <a:t>Work the problems using the instructions included with the report until you don’t have any more problems</a:t>
            </a:r>
          </a:p>
          <a:p>
            <a:r>
              <a:rPr lang="en-US" dirty="0" smtClean="0"/>
              <a:t>If you aren’t friends with your MSAG Coordinator, work on that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93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long do I have to get this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04916"/>
            <a:ext cx="7886700" cy="3485057"/>
          </a:xfrm>
        </p:spPr>
        <p:txBody>
          <a:bodyPr>
            <a:normAutofit fontScale="92500" lnSpcReduction="2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b="1" dirty="0" smtClean="0"/>
              <a:t>Hutch/Reno County (Late March)</a:t>
            </a:r>
          </a:p>
          <a:p>
            <a:pPr marL="385763" indent="-385763">
              <a:buFont typeface="+mj-lt"/>
              <a:buAutoNum type="arabicPeriod"/>
            </a:pPr>
            <a:r>
              <a:rPr lang="en-US" b="1" dirty="0" smtClean="0"/>
              <a:t>Rice County (Late April)</a:t>
            </a:r>
          </a:p>
          <a:p>
            <a:pPr marL="385763" indent="-385763">
              <a:buFont typeface="+mj-lt"/>
              <a:buAutoNum type="arabicPeriod"/>
            </a:pPr>
            <a:r>
              <a:rPr lang="en-US" b="1" dirty="0" smtClean="0"/>
              <a:t>Kingman County (Late April)</a:t>
            </a:r>
          </a:p>
          <a:p>
            <a:pPr marL="385763" indent="-385763">
              <a:buFont typeface="+mj-lt"/>
              <a:buAutoNum type="arabicPeriod"/>
            </a:pPr>
            <a:r>
              <a:rPr lang="en-US" b="1" dirty="0" smtClean="0"/>
              <a:t>Barton &amp; Harper (Mid May)</a:t>
            </a:r>
          </a:p>
          <a:p>
            <a:pPr marL="385763" indent="-385763">
              <a:buFont typeface="+mj-lt"/>
              <a:buAutoNum type="arabicPeriod"/>
            </a:pPr>
            <a:r>
              <a:rPr lang="en-US" b="1" dirty="0" smtClean="0"/>
              <a:t>Pratt &amp; Stafford (Mid May)</a:t>
            </a:r>
          </a:p>
          <a:p>
            <a:pPr marL="385763" indent="-385763">
              <a:buFont typeface="+mj-lt"/>
              <a:buAutoNum type="arabicPeriod"/>
            </a:pPr>
            <a:r>
              <a:rPr lang="en-US" b="1" dirty="0" smtClean="0"/>
              <a:t>Barber &amp; Comanche (Mid May)</a:t>
            </a:r>
          </a:p>
          <a:p>
            <a:pPr marL="385763" indent="-385763">
              <a:buFont typeface="+mj-lt"/>
              <a:buAutoNum type="arabicPeriod"/>
            </a:pPr>
            <a:r>
              <a:rPr lang="en-US" b="1" dirty="0" smtClean="0"/>
              <a:t>Edwards &amp; Kiowa (Late May)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51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85876"/>
            <a:ext cx="7886700" cy="4204097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Next Group:  </a:t>
            </a:r>
            <a:r>
              <a:rPr lang="en-US" dirty="0" smtClean="0"/>
              <a:t>Allen, Bourbon, Butler</a:t>
            </a:r>
            <a:r>
              <a:rPr lang="en-US" dirty="0"/>
              <a:t>, Chase</a:t>
            </a:r>
            <a:r>
              <a:rPr lang="en-US" dirty="0" smtClean="0"/>
              <a:t>, Clark, Cowley, Elk, Ford, Finney, Grant, Gray, Greeley, Greenwood, Hamilton, Harper, Harvey, Haskell, Hodgeman, Kearny, Labette, Lane, Lyon, Marion, McPherson, Meade, Morton, Pawnee, Scott, Sedgwick, Seward, Stanton, Stevens, Sumner, Wichita, Wilson, Woodson</a:t>
            </a:r>
          </a:p>
          <a:p>
            <a:r>
              <a:rPr lang="en-US" b="1" dirty="0" smtClean="0"/>
              <a:t>After that:  </a:t>
            </a:r>
            <a:r>
              <a:rPr lang="en-US" dirty="0" smtClean="0"/>
              <a:t>Anderson, Cheyenne, Clay, Cloud, Decatur, Ellis, Ellsworth, Franklin, Jewell, Lincoln, Logan/Gove, Mitchell, </a:t>
            </a:r>
            <a:r>
              <a:rPr lang="en-US" dirty="0"/>
              <a:t>Morris, Nemaha, </a:t>
            </a:r>
            <a:r>
              <a:rPr lang="en-US" dirty="0" smtClean="0"/>
              <a:t>Ness, Norton, Osborne, Ottawa, Phillips, </a:t>
            </a:r>
            <a:r>
              <a:rPr lang="en-US" dirty="0"/>
              <a:t>Pottawatomie, </a:t>
            </a:r>
            <a:r>
              <a:rPr lang="en-US" dirty="0" smtClean="0"/>
              <a:t>Rawlins, Republic, Rush, Russell, Saline, </a:t>
            </a:r>
            <a:r>
              <a:rPr lang="en-US" dirty="0"/>
              <a:t>Shawnee, </a:t>
            </a:r>
            <a:r>
              <a:rPr lang="en-US" dirty="0" smtClean="0"/>
              <a:t>Sheridan, Sherman, Thomas, Wallace</a:t>
            </a:r>
          </a:p>
          <a:p>
            <a:r>
              <a:rPr lang="en-US" b="1" dirty="0" smtClean="0"/>
              <a:t>Local Determination:  </a:t>
            </a:r>
            <a:r>
              <a:rPr lang="en-US" dirty="0" smtClean="0"/>
              <a:t>Atchison, Brown, Cherokee, Coffey, Crawford, Doniphan, Douglas, Geary, Graham, Jackson, Jefferson, Johnson, Leavenworth, Linn, Marshall, Miami, Neosho, Osage, Riley, Rooks, Smith, Trego, Washington, Wyandotte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19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139554"/>
            <a:ext cx="7886700" cy="215979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Step 3: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Replace the MSAG with a GIS-derived MSAG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MSAG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323" y="2278458"/>
            <a:ext cx="6401355" cy="31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5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Road Centerline Feature Class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0108" y="2226469"/>
            <a:ext cx="6303785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GIS-derived MSAG (</a:t>
            </a:r>
            <a:r>
              <a:rPr lang="en-US" dirty="0" err="1" smtClean="0"/>
              <a:t>geoMSAG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059" y="2466781"/>
            <a:ext cx="7461642" cy="261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5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139554"/>
            <a:ext cx="7886700" cy="2159794"/>
          </a:xfrm>
        </p:spPr>
        <p:txBody>
          <a:bodyPr>
            <a:normAutofit/>
          </a:bodyPr>
          <a:lstStyle/>
          <a:p>
            <a:r>
              <a:rPr lang="en-US" sz="3600" dirty="0"/>
              <a:t>Step 4: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Keep everything updated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everything updated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GIS data submissions will be automatically forwarded to the </a:t>
            </a:r>
            <a:r>
              <a:rPr lang="en-US" dirty="0" err="1" smtClean="0"/>
              <a:t>GeoMSAG</a:t>
            </a:r>
            <a:endParaRPr lang="en-US" dirty="0" smtClean="0"/>
          </a:p>
          <a:p>
            <a:r>
              <a:rPr lang="en-US" dirty="0" smtClean="0"/>
              <a:t>Someone at your agency will need to review any TN fallout from your GIS 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8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NG911 Toolbox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Kristen Jordan Koenig</a:t>
            </a:r>
            <a:endParaRPr lang="en-US" dirty="0"/>
          </a:p>
        </p:txBody>
      </p:sp>
      <p:pic>
        <p:nvPicPr>
          <p:cNvPr id="4" name="Picture 3" descr="C:\Users\Randall\AppData\Local\Microsoft\Windows\INetCache\Content.Outlook\MJLUVHXO\911CC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40" y="122188"/>
            <a:ext cx="685800" cy="563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066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914400"/>
            <a:ext cx="8001000" cy="5029200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Project Update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Preparing GIS Data for Geospatial Call Routing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NG911 Toolbox Update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NG911 Program Portal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Future news and dates</a:t>
            </a:r>
          </a:p>
          <a:p>
            <a:pPr marL="457200" indent="-457200" algn="l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3" name="Picture 2" descr="C:\Users\Randall\AppData\Local\Microsoft\Windows\INetCache\Content.Outlook\MJLUVHXO\911CC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40" y="47357"/>
            <a:ext cx="685800" cy="5636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206220" y="649069"/>
            <a:ext cx="8763000" cy="0"/>
          </a:xfrm>
          <a:prstGeom prst="line">
            <a:avLst/>
          </a:prstGeom>
          <a:noFill/>
          <a:ln w="571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0"/>
            <a:ext cx="16012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3366"/>
                </a:solidFill>
                <a:latin typeface="+mj-lt"/>
              </a:rPr>
              <a:t>Agenda</a:t>
            </a:r>
            <a:endParaRPr lang="en-US" sz="3600" dirty="0">
              <a:solidFill>
                <a:srgbClr val="0033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85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Version- Last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Biggest improvement- in #3 Check Roads, overlapping address range check is now isolated</a:t>
            </a:r>
          </a:p>
          <a:p>
            <a:r>
              <a:rPr lang="en-US" dirty="0" smtClean="0"/>
              <a:t>You can run other tests quickly</a:t>
            </a:r>
          </a:p>
          <a:p>
            <a:r>
              <a:rPr lang="en-US" dirty="0" smtClean="0"/>
              <a:t>Still run a full check before submitting</a:t>
            </a:r>
          </a:p>
          <a:p>
            <a:r>
              <a:rPr lang="en-US" dirty="0" smtClean="0"/>
              <a:t>Overlapping address range check should be slightly faster</a:t>
            </a:r>
            <a:endParaRPr lang="en-US" dirty="0"/>
          </a:p>
        </p:txBody>
      </p:sp>
      <p:pic>
        <p:nvPicPr>
          <p:cNvPr id="4" name="Picture 3" descr="C:\Users\Randall\AppData\Local\Microsoft\Windows\INetCache\Content.Outlook\MJLUVHXO\911CC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40" y="47357"/>
            <a:ext cx="685800" cy="563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884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Migrating to 2.1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haven’t, remember: YouTube training video &amp; a how-to document</a:t>
            </a:r>
          </a:p>
          <a:p>
            <a:r>
              <a:rPr lang="en-US" dirty="0" smtClean="0"/>
              <a:t>Easier if: you get your ducks in a row first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3429000"/>
            <a:ext cx="4800600" cy="266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Randall\AppData\Local\Microsoft\Windows\INetCache\Content.Outlook\MJLUVHXO\911CC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40" y="47357"/>
            <a:ext cx="685800" cy="563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0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Orion address &amp; NG911 address comparison</a:t>
            </a:r>
          </a:p>
          <a:p>
            <a:r>
              <a:rPr lang="en-US" dirty="0" smtClean="0"/>
              <a:t>Not required check</a:t>
            </a:r>
          </a:p>
          <a:p>
            <a:r>
              <a:rPr lang="en-US" dirty="0" smtClean="0"/>
              <a:t>Beneficial if there’s a good relationship between Data Maintainer and appraiser’s office</a:t>
            </a:r>
            <a:endParaRPr lang="en-US" dirty="0"/>
          </a:p>
        </p:txBody>
      </p:sp>
      <p:pic>
        <p:nvPicPr>
          <p:cNvPr id="4" name="Picture 3" descr="C:\Users\Randall\AppData\Local\Microsoft\Windows\INetCache\Content.Outlook\MJLUVHXO\911CC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40" y="47357"/>
            <a:ext cx="685800" cy="563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54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6220" y="39469"/>
            <a:ext cx="43884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3366"/>
                </a:solidFill>
                <a:latin typeface="+mj-lt"/>
              </a:rPr>
              <a:t>NG911 </a:t>
            </a:r>
            <a:r>
              <a:rPr lang="en-US" sz="3600" dirty="0" smtClean="0">
                <a:solidFill>
                  <a:srgbClr val="003366"/>
                </a:solidFill>
                <a:latin typeface="+mj-lt"/>
              </a:rPr>
              <a:t>Program Portal</a:t>
            </a:r>
            <a:endParaRPr lang="en-US" sz="3600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06220" y="649069"/>
            <a:ext cx="8763000" cy="0"/>
          </a:xfrm>
          <a:prstGeom prst="line">
            <a:avLst/>
          </a:prstGeom>
          <a:noFill/>
          <a:ln w="571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pic>
        <p:nvPicPr>
          <p:cNvPr id="6" name="Picture 5" descr="C:\Users\Randall\AppData\Local\Microsoft\Windows\INetCache\Content.Outlook\MJLUVHXO\911CC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40" y="47357"/>
            <a:ext cx="685800" cy="56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61" y="722530"/>
            <a:ext cx="7934279" cy="61722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1600315"/>
              </p:ext>
            </p:extLst>
          </p:nvPr>
        </p:nvGraphicFramePr>
        <p:xfrm>
          <a:off x="0" y="3326030"/>
          <a:ext cx="1004961" cy="1093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078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6220" y="39469"/>
            <a:ext cx="43884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3366"/>
                </a:solidFill>
                <a:latin typeface="+mj-lt"/>
              </a:rPr>
              <a:t>NG911 </a:t>
            </a:r>
            <a:r>
              <a:rPr lang="en-US" sz="3600" dirty="0" smtClean="0">
                <a:solidFill>
                  <a:srgbClr val="003366"/>
                </a:solidFill>
                <a:latin typeface="+mj-lt"/>
              </a:rPr>
              <a:t>Program Portal</a:t>
            </a:r>
            <a:endParaRPr lang="en-US" sz="3600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06220" y="649069"/>
            <a:ext cx="8763000" cy="0"/>
          </a:xfrm>
          <a:prstGeom prst="line">
            <a:avLst/>
          </a:prstGeom>
          <a:noFill/>
          <a:ln w="571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pic>
        <p:nvPicPr>
          <p:cNvPr id="6" name="Picture 5" descr="C:\Users\Randall\AppData\Local\Microsoft\Windows\INetCache\Content.Outlook\MJLUVHXO\911CC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40" y="47357"/>
            <a:ext cx="685800" cy="5636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457200" y="914400"/>
            <a:ext cx="80010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charset="0"/>
              <a:buChar char="•"/>
            </a:pPr>
            <a:r>
              <a:rPr lang="en-US" dirty="0" smtClean="0"/>
              <a:t>ESB combined to accommodate additional, optional ESB data layers in Vesta Locate</a:t>
            </a:r>
          </a:p>
          <a:p>
            <a:pPr marL="857250" lvl="1" indent="-457200">
              <a:buFont typeface="Arial" charset="0"/>
              <a:buChar char="•"/>
            </a:pPr>
            <a:r>
              <a:rPr lang="en-US" dirty="0" smtClean="0"/>
              <a:t>NG911 GIS Data Model - Section 5.3</a:t>
            </a:r>
          </a:p>
          <a:p>
            <a:pPr marL="857250" lvl="1" indent="-457200">
              <a:buFont typeface="Arial" charset="0"/>
              <a:buChar char="•"/>
            </a:pPr>
            <a:r>
              <a:rPr lang="en-US" dirty="0"/>
              <a:t>Optional ESB layers may be named as the Data Steward wishes. Only the “ESB_” prefix is </a:t>
            </a:r>
            <a:r>
              <a:rPr lang="en-US" dirty="0" smtClean="0"/>
              <a:t>required</a:t>
            </a:r>
          </a:p>
          <a:p>
            <a:pPr marL="857250" lvl="1" indent="-457200">
              <a:buFont typeface="Arial" charset="0"/>
              <a:buChar char="•"/>
            </a:pPr>
            <a:r>
              <a:rPr lang="en-US" dirty="0" smtClean="0"/>
              <a:t>Ex:  </a:t>
            </a:r>
            <a:r>
              <a:rPr lang="en-US" dirty="0" err="1" smtClean="0"/>
              <a:t>ESB_Rescue</a:t>
            </a:r>
            <a:endParaRPr lang="en-US" dirty="0" smtClean="0"/>
          </a:p>
          <a:p>
            <a:pPr marL="457200" indent="-457200">
              <a:buFont typeface="Arial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65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NG911 GIS User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dirty="0"/>
              <a:t>Next </a:t>
            </a:r>
            <a:r>
              <a:rPr lang="en-US" dirty="0" smtClean="0"/>
              <a:t>NG911 GIS Data submission deadline</a:t>
            </a:r>
          </a:p>
          <a:p>
            <a:pPr lvl="1" fontAlgn="base"/>
            <a:r>
              <a:rPr lang="en-US" dirty="0" smtClean="0"/>
              <a:t>March 31, 2018</a:t>
            </a:r>
            <a:endParaRPr lang="en-US" dirty="0"/>
          </a:p>
          <a:p>
            <a:pPr fontAlgn="base"/>
            <a:r>
              <a:rPr lang="en-US" dirty="0" smtClean="0"/>
              <a:t>Next </a:t>
            </a:r>
            <a:r>
              <a:rPr lang="en-US" dirty="0"/>
              <a:t>NG911 GIS User Group </a:t>
            </a:r>
            <a:r>
              <a:rPr lang="en-US" dirty="0" smtClean="0"/>
              <a:t>webinar</a:t>
            </a:r>
          </a:p>
          <a:p>
            <a:pPr lvl="1" fontAlgn="base"/>
            <a:r>
              <a:rPr lang="en-US" dirty="0" smtClean="0"/>
              <a:t>May 2018</a:t>
            </a:r>
          </a:p>
          <a:p>
            <a:pPr fontAlgn="base"/>
            <a:r>
              <a:rPr lang="en-US" dirty="0" smtClean="0"/>
              <a:t>NG911 GIS Local Data Steward &amp; Data Maintainer Certification Classes</a:t>
            </a:r>
          </a:p>
          <a:p>
            <a:pPr lvl="1" fontAlgn="base"/>
            <a:r>
              <a:rPr lang="en-US" dirty="0" smtClean="0"/>
              <a:t>Kansas Spring APCO Conference, April 16-18, 2018</a:t>
            </a:r>
          </a:p>
          <a:p>
            <a:pPr lvl="2" fontAlgn="base"/>
            <a:r>
              <a:rPr lang="en-US" dirty="0" smtClean="0"/>
              <a:t>GIS Local Data Steward Certification Class</a:t>
            </a:r>
          </a:p>
          <a:p>
            <a:pPr lvl="1" fontAlgn="base"/>
            <a:r>
              <a:rPr lang="en-US" dirty="0" smtClean="0"/>
              <a:t>Additional d</a:t>
            </a:r>
            <a:r>
              <a:rPr lang="en-US" dirty="0" smtClean="0"/>
              <a:t>ates and locations coming soon!</a:t>
            </a:r>
            <a:endParaRPr lang="en-US" dirty="0"/>
          </a:p>
        </p:txBody>
      </p:sp>
      <p:pic>
        <p:nvPicPr>
          <p:cNvPr id="4" name="Picture 3" descr="C:\Users\Randall\AppData\Local\Microsoft\Windows\INetCache\Content.Outlook\MJLUVHXO\911CC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40" y="47357"/>
            <a:ext cx="685800" cy="563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500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NG911 GIS User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en-US" dirty="0" smtClean="0"/>
              <a:t>Thank you!</a:t>
            </a:r>
          </a:p>
          <a:p>
            <a:pPr marL="0" indent="0" algn="ctr" fontAlgn="base">
              <a:buNone/>
            </a:pPr>
            <a:endParaRPr lang="en-US" dirty="0"/>
          </a:p>
          <a:p>
            <a:pPr marL="0" indent="0" algn="ctr" fontAlgn="base">
              <a:buNone/>
            </a:pPr>
            <a:r>
              <a:rPr lang="en-US" dirty="0" smtClean="0"/>
              <a:t>Kansas 911 Coordinating Council website</a:t>
            </a:r>
          </a:p>
          <a:p>
            <a:pPr marL="0" indent="0" algn="ctr" fontAlgn="base">
              <a:buNone/>
            </a:pPr>
            <a:r>
              <a:rPr lang="en-US" dirty="0">
                <a:hlinkClick r:id="rId3"/>
              </a:rPr>
              <a:t>http://www.kansas911.org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0" indent="0" algn="ctr" fontAlgn="base">
              <a:buNone/>
            </a:pPr>
            <a:endParaRPr lang="en-US" dirty="0"/>
          </a:p>
          <a:p>
            <a:pPr marL="0" indent="0" algn="ctr" fontAlgn="base">
              <a:buNone/>
            </a:pPr>
            <a:r>
              <a:rPr lang="en-US" dirty="0" smtClean="0"/>
              <a:t>DASC - Initiatives&gt;NG911</a:t>
            </a:r>
          </a:p>
          <a:p>
            <a:pPr marL="0" indent="0" algn="ctr" fontAlgn="base">
              <a:buNone/>
            </a:pPr>
            <a:r>
              <a:rPr lang="en-US" dirty="0">
                <a:hlinkClick r:id="rId4"/>
              </a:rPr>
              <a:t>http://</a:t>
            </a:r>
            <a:r>
              <a:rPr lang="en-US" dirty="0" err="1" smtClean="0">
                <a:hlinkClick r:id="rId4"/>
              </a:rPr>
              <a:t>www.kansasgis.org</a:t>
            </a:r>
            <a:r>
              <a:rPr lang="en-US" dirty="0" smtClean="0">
                <a:hlinkClick r:id="rId4"/>
              </a:rPr>
              <a:t>/initiatives/NG911/</a:t>
            </a:r>
            <a:endParaRPr lang="en-US" dirty="0"/>
          </a:p>
        </p:txBody>
      </p:sp>
      <p:pic>
        <p:nvPicPr>
          <p:cNvPr id="4" name="Picture 3" descr="C:\Users\Randall\AppData\Local\Microsoft\Windows\INetCache\Content.Outlook\MJLUVHXO\911CC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40" y="47357"/>
            <a:ext cx="685800" cy="563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311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914400"/>
            <a:ext cx="8001000" cy="5029200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2017 Q4 submission </a:t>
            </a:r>
            <a:r>
              <a:rPr lang="mr-IN" dirty="0" smtClean="0">
                <a:solidFill>
                  <a:schemeClr val="tx1"/>
                </a:solidFill>
              </a:rPr>
              <a:t>–</a:t>
            </a:r>
            <a:r>
              <a:rPr lang="en-US" dirty="0" smtClean="0">
                <a:solidFill>
                  <a:schemeClr val="tx1"/>
                </a:solidFill>
              </a:rPr>
              <a:t> 100% participation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Kansas </a:t>
            </a:r>
            <a:r>
              <a:rPr lang="en-US" dirty="0" smtClean="0">
                <a:solidFill>
                  <a:schemeClr val="tx1"/>
                </a:solidFill>
              </a:rPr>
              <a:t>NG911 GIS Data Model </a:t>
            </a:r>
            <a:r>
              <a:rPr lang="en-US" dirty="0" smtClean="0">
                <a:solidFill>
                  <a:schemeClr val="tx1"/>
                </a:solidFill>
              </a:rPr>
              <a:t>v2.1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High adoption rate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V2.1 by Q2 June 30, 2018 deadline</a:t>
            </a:r>
          </a:p>
          <a:p>
            <a:pPr marL="457200" indent="-457200" algn="l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3" name="Picture 2" descr="C:\Users\Randall\AppData\Local\Microsoft\Windows\INetCache\Content.Outlook\MJLUVHXO\911CC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40" y="47357"/>
            <a:ext cx="685800" cy="5636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206220" y="649069"/>
            <a:ext cx="8763000" cy="0"/>
          </a:xfrm>
          <a:prstGeom prst="line">
            <a:avLst/>
          </a:prstGeom>
          <a:noFill/>
          <a:ln w="571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0"/>
            <a:ext cx="4386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3366"/>
                </a:solidFill>
                <a:latin typeface="+mj-lt"/>
              </a:rPr>
              <a:t>NG911 Project Update</a:t>
            </a:r>
            <a:endParaRPr lang="en-US" sz="3600" dirty="0">
              <a:solidFill>
                <a:srgbClr val="0033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749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914400"/>
            <a:ext cx="8001000" cy="609600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78 PSAPs now on the hosted solution</a:t>
            </a:r>
          </a:p>
          <a:p>
            <a:pPr marL="457200" indent="-457200" algn="l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3" name="Picture 2" descr="C:\Users\Randall\AppData\Local\Microsoft\Windows\INetCache\Content.Outlook\MJLUVHXO\911CC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40" y="47357"/>
            <a:ext cx="685800" cy="5636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206220" y="649069"/>
            <a:ext cx="8763000" cy="0"/>
          </a:xfrm>
          <a:prstGeom prst="line">
            <a:avLst/>
          </a:prstGeom>
          <a:noFill/>
          <a:ln w="571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0"/>
            <a:ext cx="4386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3366"/>
                </a:solidFill>
                <a:latin typeface="+mj-lt"/>
              </a:rPr>
              <a:t>NG911 Project Update</a:t>
            </a:r>
            <a:endParaRPr lang="en-US" sz="3600" dirty="0">
              <a:solidFill>
                <a:srgbClr val="003366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1828800"/>
            <a:ext cx="89281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6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6220" y="39469"/>
            <a:ext cx="45822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3366"/>
                </a:solidFill>
                <a:latin typeface="+mj-lt"/>
              </a:rPr>
              <a:t>NG911 Imagery Update</a:t>
            </a:r>
            <a:endParaRPr lang="en-US" sz="3600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06220" y="649069"/>
            <a:ext cx="8763000" cy="0"/>
          </a:xfrm>
          <a:prstGeom prst="line">
            <a:avLst/>
          </a:prstGeom>
          <a:noFill/>
          <a:ln w="571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185" y="685800"/>
            <a:ext cx="8077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charset="0"/>
              <a:buChar char="•"/>
            </a:pPr>
            <a:r>
              <a:rPr lang="en-US" sz="2800" dirty="0" smtClean="0">
                <a:latin typeface="Calibri Light" charset="0"/>
                <a:ea typeface="Calibri Light" charset="0"/>
                <a:cs typeface="Calibri Light" charset="0"/>
              </a:rPr>
              <a:t> 2014/15 </a:t>
            </a:r>
            <a:r>
              <a:rPr lang="en-US" sz="2800" dirty="0" smtClean="0">
                <a:latin typeface="Calibri Light" charset="0"/>
                <a:ea typeface="Calibri Light" charset="0"/>
                <a:cs typeface="Calibri Light" charset="0"/>
              </a:rPr>
              <a:t>1-foot, leaf-off, imagery </a:t>
            </a:r>
            <a:r>
              <a:rPr lang="en-US" sz="2800" dirty="0" smtClean="0">
                <a:latin typeface="Calibri Light" charset="0"/>
                <a:ea typeface="Calibri Light" charset="0"/>
                <a:cs typeface="Calibri Light" charset="0"/>
              </a:rPr>
              <a:t>available for download on DASC website</a:t>
            </a:r>
            <a:endParaRPr lang="en-US" sz="2800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pPr marL="171450" lvl="0" indent="-171450">
              <a:buFont typeface="Arial" charset="0"/>
              <a:buChar char="•"/>
            </a:pPr>
            <a:endParaRPr lang="en-US" sz="2800" dirty="0">
              <a:latin typeface="Calibri Light" charset="0"/>
              <a:ea typeface="Calibri Light" charset="0"/>
              <a:cs typeface="Calibri Light" charset="0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en-US" sz="2800" dirty="0" smtClean="0">
                <a:latin typeface="Calibri Light" charset="0"/>
                <a:ea typeface="Calibri Light" charset="0"/>
                <a:cs typeface="Calibri Light" charset="0"/>
              </a:rPr>
              <a:t> 7 jurisdictions have contracts in place for local imagery (6” or 3”)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>
                <a:latin typeface="Calibri Light" charset="0"/>
                <a:ea typeface="Calibri Light" charset="0"/>
                <a:cs typeface="Calibri Light" charset="0"/>
              </a:rPr>
              <a:t>All buy-up projects will be designed and estimated based on the needs of each </a:t>
            </a:r>
            <a:r>
              <a:rPr lang="en-US" sz="2400" dirty="0" smtClean="0">
                <a:latin typeface="Calibri Light" charset="0"/>
                <a:ea typeface="Calibri Light" charset="0"/>
                <a:cs typeface="Calibri Light" charset="0"/>
              </a:rPr>
              <a:t>organization</a:t>
            </a:r>
            <a:endParaRPr lang="en-US" sz="2400" dirty="0">
              <a:latin typeface="Calibri Light" charset="0"/>
              <a:ea typeface="Calibri Light" charset="0"/>
              <a:cs typeface="Calibri Light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400" dirty="0">
                <a:latin typeface="Calibri Light" charset="0"/>
                <a:ea typeface="Calibri Light" charset="0"/>
                <a:cs typeface="Calibri Light" charset="0"/>
              </a:rPr>
              <a:t>Agreements between </a:t>
            </a:r>
            <a:r>
              <a:rPr lang="en-US" sz="2400" dirty="0" smtClean="0">
                <a:latin typeface="Calibri Light" charset="0"/>
                <a:ea typeface="Calibri Light" charset="0"/>
                <a:cs typeface="Calibri Light" charset="0"/>
              </a:rPr>
              <a:t>jurisdiction and </a:t>
            </a:r>
            <a:r>
              <a:rPr lang="en-US" sz="2400" dirty="0" err="1" smtClean="0">
                <a:latin typeface="Calibri Light" charset="0"/>
                <a:ea typeface="Calibri Light" charset="0"/>
                <a:cs typeface="Calibri Light" charset="0"/>
              </a:rPr>
              <a:t>Surdex</a:t>
            </a:r>
            <a:endParaRPr lang="en-US" sz="2400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>
                <a:latin typeface="Calibri Light" charset="0"/>
                <a:ea typeface="Calibri Light" charset="0"/>
                <a:cs typeface="Calibri Light" charset="0"/>
              </a:rPr>
              <a:t>Available throughout 3 year contract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>
                <a:latin typeface="Calibri Light" charset="0"/>
                <a:ea typeface="Calibri Light" charset="0"/>
                <a:cs typeface="Calibri Light" charset="0"/>
              </a:rPr>
              <a:t>Tim </a:t>
            </a:r>
            <a:r>
              <a:rPr lang="en-US" sz="2400" dirty="0" err="1" smtClean="0">
                <a:latin typeface="Calibri Light" charset="0"/>
                <a:ea typeface="Calibri Light" charset="0"/>
                <a:cs typeface="Calibri Light" charset="0"/>
              </a:rPr>
              <a:t>Donze</a:t>
            </a:r>
            <a:r>
              <a:rPr lang="en-US" sz="2400" dirty="0">
                <a:latin typeface="Calibri Light" charset="0"/>
                <a:ea typeface="Calibri Light" charset="0"/>
                <a:cs typeface="Calibri Light" charset="0"/>
              </a:rPr>
              <a:t> - </a:t>
            </a:r>
            <a:r>
              <a:rPr lang="en-US" sz="2400" b="1" dirty="0" smtClean="0">
                <a:solidFill>
                  <a:srgbClr val="0070C0"/>
                </a:solidFill>
                <a:latin typeface="Calibri Light" charset="0"/>
                <a:ea typeface="Calibri Light" charset="0"/>
                <a:cs typeface="Calibri Light" charset="0"/>
                <a:hlinkClick r:id="rId2"/>
              </a:rPr>
              <a:t>TimD@SURDEX.COM</a:t>
            </a:r>
            <a:endParaRPr lang="en-US" sz="2400" b="1" dirty="0" smtClean="0">
              <a:solidFill>
                <a:srgbClr val="0070C0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742950" lvl="1" indent="-285750">
              <a:buFont typeface="Arial" charset="0"/>
              <a:buChar char="•"/>
            </a:pPr>
            <a:endParaRPr lang="en-US" sz="2400" b="1" dirty="0">
              <a:solidFill>
                <a:srgbClr val="0070C0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dirty="0" err="1" smtClean="0">
                <a:latin typeface="Calibri Light" charset="0"/>
                <a:ea typeface="Calibri Light" charset="0"/>
                <a:cs typeface="Calibri Light" charset="0"/>
              </a:rPr>
              <a:t>SurCheck</a:t>
            </a:r>
            <a:r>
              <a:rPr lang="en-US" sz="2800" dirty="0" smtClean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mr-IN" sz="2800" dirty="0" smtClean="0">
                <a:latin typeface="Calibri Light" charset="0"/>
                <a:ea typeface="Calibri Light" charset="0"/>
                <a:cs typeface="Calibri Light" charset="0"/>
              </a:rPr>
              <a:t>–</a:t>
            </a:r>
            <a:r>
              <a:rPr lang="en-US" sz="2800" dirty="0" smtClean="0">
                <a:latin typeface="Calibri Light" charset="0"/>
                <a:ea typeface="Calibri Light" charset="0"/>
                <a:cs typeface="Calibri Light" charset="0"/>
              </a:rPr>
              <a:t> web based image inspection tool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>
                <a:latin typeface="Calibri Light" charset="0"/>
                <a:ea typeface="Calibri Light" charset="0"/>
                <a:cs typeface="Calibri Light" charset="0"/>
              </a:rPr>
              <a:t>Local partners</a:t>
            </a:r>
            <a:endParaRPr lang="en-US" sz="2400" dirty="0">
              <a:latin typeface="Calibri Light" charset="0"/>
              <a:ea typeface="Calibri Light" charset="0"/>
              <a:cs typeface="Calibri Light" charset="0"/>
            </a:endParaRPr>
          </a:p>
          <a:p>
            <a:pPr lvl="0"/>
            <a:endParaRPr lang="en-US" sz="12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6" name="Picture 5" descr="C:\Users\Randall\AppData\Local\Microsoft\Windows\INetCache\Content.Outlook\MJLUVHXO\911CC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40" y="47357"/>
            <a:ext cx="685800" cy="563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184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6220" y="39469"/>
            <a:ext cx="45822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3366"/>
                </a:solidFill>
                <a:latin typeface="+mj-lt"/>
              </a:rPr>
              <a:t>NG911 Imagery Update</a:t>
            </a:r>
            <a:endParaRPr lang="en-US" sz="3600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06220" y="649069"/>
            <a:ext cx="8763000" cy="0"/>
          </a:xfrm>
          <a:prstGeom prst="line">
            <a:avLst/>
          </a:prstGeom>
          <a:noFill/>
          <a:ln w="571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pic>
        <p:nvPicPr>
          <p:cNvPr id="6" name="Picture 5" descr="C:\Users\Randall\AppData\Local\Microsoft\Windows\INetCache\Content.Outlook\MJLUVHXO\911CC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40" y="47357"/>
            <a:ext cx="685800" cy="56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669192"/>
            <a:ext cx="7689456" cy="618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4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Preparing GIS Data for Geospatial Call Routing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139554"/>
            <a:ext cx="7886700" cy="2034728"/>
          </a:xfrm>
        </p:spPr>
        <p:txBody>
          <a:bodyPr>
            <a:normAutofit/>
          </a:bodyPr>
          <a:lstStyle/>
          <a:p>
            <a:r>
              <a:rPr lang="en-US" sz="3600" dirty="0"/>
              <a:t>Step 1: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Keep the GIS data current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2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139554"/>
            <a:ext cx="7886700" cy="2159794"/>
          </a:xfrm>
        </p:spPr>
        <p:txBody>
          <a:bodyPr>
            <a:noAutofit/>
          </a:bodyPr>
          <a:lstStyle/>
          <a:p>
            <a:r>
              <a:rPr lang="en-US" sz="3600" dirty="0"/>
              <a:t>Step 2: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Make sure all TN addresses geocode successfully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18825</TotalTime>
  <Words>708</Words>
  <Application>Microsoft Macintosh PowerPoint</Application>
  <PresentationFormat>On-screen Show (4:3)</PresentationFormat>
  <Paragraphs>101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Calibri Light</vt:lpstr>
      <vt:lpstr>Mangal</vt:lpstr>
      <vt:lpstr>Arial</vt:lpstr>
      <vt:lpstr>Office Theme</vt:lpstr>
      <vt:lpstr>NG911 GIS User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Preparing GIS Data for Geospatial Call Routing</vt:lpstr>
      <vt:lpstr>Step 1:  Keep the GIS data current</vt:lpstr>
      <vt:lpstr>Step 2:  Make sure all TN addresses geocode successfully</vt:lpstr>
      <vt:lpstr>The “To Do” List</vt:lpstr>
      <vt:lpstr>How long do I have to get this done?</vt:lpstr>
      <vt:lpstr>PowerPoint Presentation</vt:lpstr>
      <vt:lpstr>Step 3:  Replace the MSAG with a GIS-derived MSAG</vt:lpstr>
      <vt:lpstr>The MSAG</vt:lpstr>
      <vt:lpstr>The Road Centerline Feature Class</vt:lpstr>
      <vt:lpstr>GIS-derived MSAG (geoMSAG)</vt:lpstr>
      <vt:lpstr>Step 4:  Keep everything updated</vt:lpstr>
      <vt:lpstr>Keeping everything updated</vt:lpstr>
      <vt:lpstr>NG911 Toolbox Update</vt:lpstr>
      <vt:lpstr>New Version- Last Week</vt:lpstr>
      <vt:lpstr>Migrating to 2.1</vt:lpstr>
      <vt:lpstr>Future Developments</vt:lpstr>
      <vt:lpstr>PowerPoint Presentation</vt:lpstr>
      <vt:lpstr>PowerPoint Presentation</vt:lpstr>
      <vt:lpstr>NG911 GIS User Group</vt:lpstr>
      <vt:lpstr>NG911 GIS User Group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NG911 Toolbox Update</dc:title>
  <dc:creator>Kristen Jordan</dc:creator>
  <cp:lastModifiedBy>Microsoft Office User</cp:lastModifiedBy>
  <cp:revision>19</cp:revision>
  <dcterms:created xsi:type="dcterms:W3CDTF">2017-10-16T18:09:13Z</dcterms:created>
  <dcterms:modified xsi:type="dcterms:W3CDTF">2018-02-27T19:31:39Z</dcterms:modified>
</cp:coreProperties>
</file>