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8"/>
  </p:notesMasterIdLst>
  <p:sldIdLst>
    <p:sldId id="268" r:id="rId2"/>
    <p:sldId id="269" r:id="rId3"/>
    <p:sldId id="270" r:id="rId4"/>
    <p:sldId id="271" r:id="rId5"/>
    <p:sldId id="278" r:id="rId6"/>
    <p:sldId id="279" r:id="rId7"/>
    <p:sldId id="280" r:id="rId8"/>
    <p:sldId id="265" r:id="rId9"/>
    <p:sldId id="267" r:id="rId10"/>
    <p:sldId id="266" r:id="rId11"/>
    <p:sldId id="281" r:id="rId12"/>
    <p:sldId id="305" r:id="rId13"/>
    <p:sldId id="306" r:id="rId14"/>
    <p:sldId id="307" r:id="rId15"/>
    <p:sldId id="282" r:id="rId16"/>
    <p:sldId id="288" r:id="rId17"/>
    <p:sldId id="285" r:id="rId18"/>
    <p:sldId id="284" r:id="rId19"/>
    <p:sldId id="283" r:id="rId20"/>
    <p:sldId id="292" r:id="rId21"/>
    <p:sldId id="293" r:id="rId22"/>
    <p:sldId id="294" r:id="rId23"/>
    <p:sldId id="289" r:id="rId24"/>
    <p:sldId id="291" r:id="rId25"/>
    <p:sldId id="297" r:id="rId26"/>
    <p:sldId id="290" r:id="rId27"/>
    <p:sldId id="295" r:id="rId28"/>
    <p:sldId id="286" r:id="rId29"/>
    <p:sldId id="264" r:id="rId30"/>
    <p:sldId id="296" r:id="rId31"/>
    <p:sldId id="304" r:id="rId32"/>
    <p:sldId id="298" r:id="rId33"/>
    <p:sldId id="299" r:id="rId34"/>
    <p:sldId id="303" r:id="rId35"/>
    <p:sldId id="302" r:id="rId36"/>
    <p:sldId id="30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8C45"/>
    <a:srgbClr val="45C15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60"/>
  </p:normalViewPr>
  <p:slideViewPr>
    <p:cSldViewPr>
      <p:cViewPr varScale="1">
        <p:scale>
          <a:sx n="111" d="100"/>
          <a:sy n="111" d="100"/>
        </p:scale>
        <p:origin x="-98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266E67-D848-4EAB-8178-035ADFEEDF32}" type="datetimeFigureOut">
              <a:rPr lang="en-US" smtClean="0"/>
              <a:pPr/>
              <a:t>5/6/2014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8F48A3-801C-4C1F-88BE-927237041C4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may not be a service provider.</a:t>
            </a:r>
            <a:endParaRPr lang="en-US" dirty="0"/>
          </a:p>
        </p:txBody>
      </p:sp>
      <p:sp>
        <p:nvSpPr>
          <p:cNvPr id="4" name="Header Placeholder 3"/>
          <p:cNvSpPr>
            <a:spLocks noGrp="1"/>
          </p:cNvSpPr>
          <p:nvPr>
            <p:ph type="hdr" sz="quarter" idx="10"/>
          </p:nvPr>
        </p:nvSpPr>
        <p:spPr/>
        <p:txBody>
          <a:bodyPr/>
          <a:lstStyle/>
          <a:p>
            <a:pPr>
              <a:defRPr/>
            </a:pPr>
            <a:r>
              <a:rPr lang="en-US" smtClean="0"/>
              <a:t>NENA 2008 Breakout Session Template</a:t>
            </a:r>
            <a:endParaRPr lang="en-US"/>
          </a:p>
        </p:txBody>
      </p:sp>
      <p:sp>
        <p:nvSpPr>
          <p:cNvPr id="5" name="Slide Number Placeholder 4"/>
          <p:cNvSpPr>
            <a:spLocks noGrp="1"/>
          </p:cNvSpPr>
          <p:nvPr>
            <p:ph type="sldNum" sz="quarter" idx="11"/>
          </p:nvPr>
        </p:nvSpPr>
        <p:spPr/>
        <p:txBody>
          <a:bodyPr/>
          <a:lstStyle/>
          <a:p>
            <a:pPr>
              <a:defRPr/>
            </a:pPr>
            <a:fld id="{7D041787-A8C7-437B-B2F5-CAFC91A48E23}" type="slidenum">
              <a:rPr lang="en-US" smtClean="0"/>
              <a:pPr>
                <a:defRPr/>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NENA 2008 Breakout Session Template</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7D041787-A8C7-437B-B2F5-CAFC91A48E23}" type="slidenum">
              <a:rPr lang="en-US" smtClean="0">
                <a:solidFill>
                  <a:prstClr val="black"/>
                </a:solidFill>
              </a:rPr>
              <a:pPr>
                <a:defRPr/>
              </a:pPr>
              <a:t>5</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NENA 2008 Breakout Session Template</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7D041787-A8C7-437B-B2F5-CAFC91A48E23}" type="slidenum">
              <a:rPr lang="en-US" smtClean="0">
                <a:solidFill>
                  <a:prstClr val="black"/>
                </a:solidFill>
              </a:rPr>
              <a:pPr>
                <a:defRPr/>
              </a:pPr>
              <a:t>6</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4AF3B8-E0B4-40B3-B2AE-62D55F60C824}"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C36BC-8629-40A6-ACF4-AAAE0D92FE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AF3B8-E0B4-40B3-B2AE-62D55F60C824}"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C36BC-8629-40A6-ACF4-AAAE0D92FE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AF3B8-E0B4-40B3-B2AE-62D55F60C824}"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C36BC-8629-40A6-ACF4-AAAE0D92FE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AF3B8-E0B4-40B3-B2AE-62D55F60C824}"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C36BC-8629-40A6-ACF4-AAAE0D92FE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4AF3B8-E0B4-40B3-B2AE-62D55F60C824}"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C36BC-8629-40A6-ACF4-AAAE0D92FE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4AF3B8-E0B4-40B3-B2AE-62D55F60C824}"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C36BC-8629-40A6-ACF4-AAAE0D92FE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4AF3B8-E0B4-40B3-B2AE-62D55F60C824}" type="datetimeFigureOut">
              <a:rPr lang="en-US" smtClean="0"/>
              <a:pPr/>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EC36BC-8629-40A6-ACF4-AAAE0D92FE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4AF3B8-E0B4-40B3-B2AE-62D55F60C824}" type="datetimeFigureOut">
              <a:rPr lang="en-US" smtClean="0"/>
              <a:pPr/>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EC36BC-8629-40A6-ACF4-AAAE0D92FE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AF3B8-E0B4-40B3-B2AE-62D55F60C824}" type="datetimeFigureOut">
              <a:rPr lang="en-US" smtClean="0"/>
              <a:pPr/>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EC36BC-8629-40A6-ACF4-AAAE0D92FE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4AF3B8-E0B4-40B3-B2AE-62D55F60C824}"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C36BC-8629-40A6-ACF4-AAAE0D92FE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4AF3B8-E0B4-40B3-B2AE-62D55F60C824}"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C36BC-8629-40A6-ACF4-AAAE0D92FE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AF3B8-E0B4-40B3-B2AE-62D55F60C824}" type="datetimeFigureOut">
              <a:rPr lang="en-US" smtClean="0"/>
              <a:pPr/>
              <a:t>5/6/2014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C36BC-8629-40A6-ACF4-AAAE0D92FE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Kansas NG9-1-1 GIS Data Model</a:t>
            </a:r>
            <a:endParaRPr lang="en-US" dirty="0"/>
          </a:p>
        </p:txBody>
      </p:sp>
      <p:sp>
        <p:nvSpPr>
          <p:cNvPr id="3" name="Subtitle 2"/>
          <p:cNvSpPr>
            <a:spLocks noGrp="1"/>
          </p:cNvSpPr>
          <p:nvPr>
            <p:ph type="subTitle" idx="1"/>
          </p:nvPr>
        </p:nvSpPr>
        <p:spPr/>
        <p:txBody>
          <a:bodyPr>
            <a:normAutofit/>
          </a:bodyPr>
          <a:lstStyle/>
          <a:p>
            <a:r>
              <a:rPr lang="en-US" dirty="0" smtClean="0">
                <a:solidFill>
                  <a:schemeClr val="tx1">
                    <a:lumMod val="85000"/>
                    <a:lumOff val="15000"/>
                  </a:schemeClr>
                </a:solidFill>
              </a:rPr>
              <a:t>Model Standards and Data Remediation Workshop</a:t>
            </a:r>
            <a:endParaRPr lang="en-US" dirty="0">
              <a:solidFill>
                <a:schemeClr val="tx1">
                  <a:lumMod val="85000"/>
                  <a:lumOff val="15000"/>
                </a:schemeClr>
              </a:solidFill>
            </a:endParaRPr>
          </a:p>
        </p:txBody>
      </p:sp>
      <p:sp>
        <p:nvSpPr>
          <p:cNvPr id="16" name="Rectangle 15"/>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6"/>
          <p:cNvGrpSpPr/>
          <p:nvPr/>
        </p:nvGrpSpPr>
        <p:grpSpPr>
          <a:xfrm>
            <a:off x="2438400" y="228600"/>
            <a:ext cx="1066800" cy="1066800"/>
            <a:chOff x="4114800" y="914400"/>
            <a:chExt cx="1066800" cy="1066800"/>
          </a:xfrm>
        </p:grpSpPr>
        <p:sp>
          <p:nvSpPr>
            <p:cNvPr id="11" name="Can 10"/>
            <p:cNvSpPr/>
            <p:nvPr/>
          </p:nvSpPr>
          <p:spPr>
            <a:xfrm>
              <a:off x="4114800" y="914400"/>
              <a:ext cx="1066800"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14800" y="1219200"/>
              <a:ext cx="1066799" cy="646331"/>
            </a:xfrm>
            <a:prstGeom prst="rect">
              <a:avLst/>
            </a:prstGeom>
            <a:noFill/>
          </p:spPr>
          <p:txBody>
            <a:bodyPr wrap="square" rtlCol="0">
              <a:spAutoFit/>
            </a:bodyPr>
            <a:lstStyle/>
            <a:p>
              <a:pPr algn="ctr"/>
              <a:r>
                <a:rPr lang="en-US" dirty="0" smtClean="0">
                  <a:solidFill>
                    <a:srgbClr val="FFFF00"/>
                  </a:solidFill>
                </a:rPr>
                <a:t>GIS Database</a:t>
              </a:r>
              <a:endParaRPr lang="en-US" dirty="0">
                <a:solidFill>
                  <a:srgbClr val="FFFF00"/>
                </a:solidFill>
              </a:endParaRPr>
            </a:p>
          </p:txBody>
        </p:sp>
      </p:grpSp>
      <p:sp>
        <p:nvSpPr>
          <p:cNvPr id="13" name="TextBox 12"/>
          <p:cNvSpPr txBox="1"/>
          <p:nvPr/>
        </p:nvSpPr>
        <p:spPr>
          <a:xfrm>
            <a:off x="2819400" y="1447800"/>
            <a:ext cx="1752600" cy="830997"/>
          </a:xfrm>
          <a:prstGeom prst="rect">
            <a:avLst/>
          </a:prstGeom>
          <a:noFill/>
        </p:spPr>
        <p:txBody>
          <a:bodyPr wrap="square" rtlCol="0">
            <a:spAutoFit/>
          </a:bodyPr>
          <a:lstStyle/>
          <a:p>
            <a:pPr algn="ctr"/>
            <a:r>
              <a:rPr lang="en-US" sz="1600" dirty="0" smtClean="0"/>
              <a:t>Constantly  updating the ECRF* </a:t>
            </a:r>
          </a:p>
        </p:txBody>
      </p:sp>
      <p:sp>
        <p:nvSpPr>
          <p:cNvPr id="14" name="Down Arrow 13"/>
          <p:cNvSpPr/>
          <p:nvPr/>
        </p:nvSpPr>
        <p:spPr>
          <a:xfrm>
            <a:off x="2819400" y="1447800"/>
            <a:ext cx="381000" cy="914400"/>
          </a:xfrm>
          <a:prstGeom prst="downArrow">
            <a:avLst>
              <a:gd name="adj1" fmla="val 50000"/>
              <a:gd name="adj2" fmla="val 522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2133600" y="2438400"/>
            <a:ext cx="1752600" cy="1905000"/>
            <a:chOff x="6019800" y="2667000"/>
            <a:chExt cx="1752600" cy="1905000"/>
          </a:xfrm>
        </p:grpSpPr>
        <p:sp>
          <p:nvSpPr>
            <p:cNvPr id="15" name="Rectangle 14"/>
            <p:cNvSpPr/>
            <p:nvPr/>
          </p:nvSpPr>
          <p:spPr>
            <a:xfrm>
              <a:off x="6019800" y="2667000"/>
              <a:ext cx="1752600" cy="1905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096000" y="2819400"/>
              <a:ext cx="1600200" cy="1631216"/>
            </a:xfrm>
            <a:prstGeom prst="rect">
              <a:avLst/>
            </a:prstGeom>
            <a:noFill/>
          </p:spPr>
          <p:txBody>
            <a:bodyPr wrap="square" rtlCol="0">
              <a:spAutoFit/>
            </a:bodyPr>
            <a:lstStyle/>
            <a:p>
              <a:pPr algn="ctr"/>
              <a:r>
                <a:rPr lang="en-US" sz="2000" b="1" dirty="0" smtClean="0">
                  <a:solidFill>
                    <a:schemeClr val="bg1"/>
                  </a:solidFill>
                </a:rPr>
                <a:t>E</a:t>
              </a:r>
              <a:r>
                <a:rPr lang="en-US" sz="2000" dirty="0" smtClean="0">
                  <a:solidFill>
                    <a:schemeClr val="bg1"/>
                  </a:solidFill>
                </a:rPr>
                <a:t>mergency </a:t>
              </a:r>
              <a:r>
                <a:rPr lang="en-US" sz="2000" b="1" dirty="0" smtClean="0">
                  <a:solidFill>
                    <a:schemeClr val="bg1"/>
                  </a:solidFill>
                </a:rPr>
                <a:t>C</a:t>
              </a:r>
              <a:r>
                <a:rPr lang="en-US" sz="2000" dirty="0" smtClean="0">
                  <a:solidFill>
                    <a:schemeClr val="bg1"/>
                  </a:solidFill>
                </a:rPr>
                <a:t>all </a:t>
              </a:r>
              <a:r>
                <a:rPr lang="en-US" sz="2000" b="1" dirty="0" smtClean="0">
                  <a:solidFill>
                    <a:schemeClr val="bg1"/>
                  </a:solidFill>
                </a:rPr>
                <a:t>R</a:t>
              </a:r>
              <a:r>
                <a:rPr lang="en-US" sz="2000" dirty="0" smtClean="0">
                  <a:solidFill>
                    <a:schemeClr val="bg1"/>
                  </a:solidFill>
                </a:rPr>
                <a:t>outing </a:t>
              </a:r>
              <a:r>
                <a:rPr lang="en-US" sz="2000" b="1" dirty="0" smtClean="0">
                  <a:solidFill>
                    <a:schemeClr val="bg1"/>
                  </a:solidFill>
                </a:rPr>
                <a:t>F</a:t>
              </a:r>
              <a:r>
                <a:rPr lang="en-US" sz="2000" dirty="0" smtClean="0">
                  <a:solidFill>
                    <a:schemeClr val="bg1"/>
                  </a:solidFill>
                </a:rPr>
                <a:t>unction</a:t>
              </a:r>
            </a:p>
            <a:p>
              <a:pPr algn="ctr"/>
              <a:r>
                <a:rPr lang="en-US" sz="2000" dirty="0" smtClean="0">
                  <a:solidFill>
                    <a:schemeClr val="bg1"/>
                  </a:solidFill>
                </a:rPr>
                <a:t>has</a:t>
              </a:r>
            </a:p>
            <a:p>
              <a:pPr algn="ctr"/>
              <a:r>
                <a:rPr lang="en-US" sz="2000" dirty="0" smtClean="0">
                  <a:solidFill>
                    <a:schemeClr val="bg1"/>
                  </a:solidFill>
                </a:rPr>
                <a:t>two jobs</a:t>
              </a:r>
              <a:endParaRPr lang="en-US" sz="2000" dirty="0">
                <a:solidFill>
                  <a:schemeClr val="bg1"/>
                </a:solidFill>
              </a:endParaRPr>
            </a:p>
          </p:txBody>
        </p:sp>
      </p:grpSp>
      <p:cxnSp>
        <p:nvCxnSpPr>
          <p:cNvPr id="17" name="Straight Arrow Connector 16"/>
          <p:cNvCxnSpPr/>
          <p:nvPr/>
        </p:nvCxnSpPr>
        <p:spPr>
          <a:xfrm>
            <a:off x="4038600" y="3352800"/>
            <a:ext cx="1066800" cy="0"/>
          </a:xfrm>
          <a:prstGeom prst="straightConnector1">
            <a:avLst/>
          </a:prstGeom>
          <a:ln w="2222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200400" y="4495800"/>
            <a:ext cx="457200" cy="838200"/>
          </a:xfrm>
          <a:prstGeom prst="straightConnector1">
            <a:avLst/>
          </a:prstGeom>
          <a:ln w="22225">
            <a:solidFill>
              <a:schemeClr val="accent6"/>
            </a:solidFill>
            <a:tailEnd type="arrow"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67200" y="3048000"/>
            <a:ext cx="685800" cy="369332"/>
          </a:xfrm>
          <a:prstGeom prst="rect">
            <a:avLst/>
          </a:prstGeom>
          <a:noFill/>
        </p:spPr>
        <p:txBody>
          <a:bodyPr wrap="square" rtlCol="0">
            <a:spAutoFit/>
          </a:bodyPr>
          <a:lstStyle/>
          <a:p>
            <a:r>
              <a:rPr lang="en-US" i="1" dirty="0" smtClean="0">
                <a:solidFill>
                  <a:srgbClr val="FF0000"/>
                </a:solidFill>
              </a:rPr>
              <a:t>Job 1</a:t>
            </a:r>
            <a:endParaRPr lang="en-US" i="1" dirty="0">
              <a:solidFill>
                <a:srgbClr val="FF0000"/>
              </a:solidFill>
            </a:endParaRPr>
          </a:p>
        </p:txBody>
      </p:sp>
      <p:sp>
        <p:nvSpPr>
          <p:cNvPr id="30" name="TextBox 29"/>
          <p:cNvSpPr txBox="1"/>
          <p:nvPr/>
        </p:nvSpPr>
        <p:spPr>
          <a:xfrm rot="3625333">
            <a:off x="3339760" y="4624302"/>
            <a:ext cx="685800" cy="369332"/>
          </a:xfrm>
          <a:prstGeom prst="rect">
            <a:avLst/>
          </a:prstGeom>
          <a:noFill/>
        </p:spPr>
        <p:txBody>
          <a:bodyPr wrap="square" rtlCol="0">
            <a:spAutoFit/>
          </a:bodyPr>
          <a:lstStyle/>
          <a:p>
            <a:r>
              <a:rPr lang="en-US" i="1" dirty="0" smtClean="0">
                <a:solidFill>
                  <a:schemeClr val="accent6"/>
                </a:solidFill>
              </a:rPr>
              <a:t>Job 2</a:t>
            </a:r>
            <a:endParaRPr lang="en-US" i="1" dirty="0">
              <a:solidFill>
                <a:schemeClr val="accent6"/>
              </a:solidFill>
            </a:endParaRPr>
          </a:p>
        </p:txBody>
      </p:sp>
      <p:sp>
        <p:nvSpPr>
          <p:cNvPr id="38" name="Rounded Rectangle 37"/>
          <p:cNvSpPr/>
          <p:nvPr/>
        </p:nvSpPr>
        <p:spPr>
          <a:xfrm>
            <a:off x="5257800" y="2362200"/>
            <a:ext cx="3657600" cy="2057400"/>
          </a:xfrm>
          <a:prstGeom prst="roundRect">
            <a:avLst/>
          </a:prstGeom>
          <a:solidFill>
            <a:schemeClr val="accent2"/>
          </a:solidFill>
          <a:scene3d>
            <a:camera prst="orthographicFront"/>
            <a:lightRig rig="threePt" dir="t"/>
          </a:scene3d>
          <a:sp3d>
            <a:bevelT w="889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257800" y="2819400"/>
            <a:ext cx="3581400" cy="954107"/>
          </a:xfrm>
          <a:prstGeom prst="rect">
            <a:avLst/>
          </a:prstGeom>
          <a:noFill/>
        </p:spPr>
        <p:txBody>
          <a:bodyPr wrap="square" rtlCol="0">
            <a:spAutoFit/>
          </a:bodyPr>
          <a:lstStyle/>
          <a:p>
            <a:pPr algn="ctr"/>
            <a:r>
              <a:rPr lang="en-US" sz="2800" b="1" dirty="0" smtClean="0"/>
              <a:t>Route the call to the right PSAP</a:t>
            </a:r>
            <a:endParaRPr lang="en-US" sz="2800" b="1" dirty="0"/>
          </a:p>
        </p:txBody>
      </p:sp>
      <p:sp>
        <p:nvSpPr>
          <p:cNvPr id="41" name="Rounded Rectangle 40"/>
          <p:cNvSpPr/>
          <p:nvPr/>
        </p:nvSpPr>
        <p:spPr>
          <a:xfrm>
            <a:off x="3505200" y="5410200"/>
            <a:ext cx="1905000" cy="1143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657600" y="5486400"/>
            <a:ext cx="1600200" cy="923330"/>
          </a:xfrm>
          <a:prstGeom prst="rect">
            <a:avLst/>
          </a:prstGeom>
          <a:noFill/>
        </p:spPr>
        <p:txBody>
          <a:bodyPr wrap="square" rtlCol="0">
            <a:spAutoFit/>
          </a:bodyPr>
          <a:lstStyle/>
          <a:p>
            <a:pPr algn="ctr"/>
            <a:r>
              <a:rPr lang="en-US" dirty="0" smtClean="0">
                <a:solidFill>
                  <a:schemeClr val="accent1">
                    <a:lumMod val="50000"/>
                  </a:schemeClr>
                </a:solidFill>
              </a:rPr>
              <a:t>Determine additional call information</a:t>
            </a:r>
            <a:endParaRPr lang="en-US" dirty="0">
              <a:solidFill>
                <a:schemeClr val="accent1">
                  <a:lumMod val="50000"/>
                </a:schemeClr>
              </a:solidFill>
            </a:endParaRPr>
          </a:p>
        </p:txBody>
      </p:sp>
      <p:sp>
        <p:nvSpPr>
          <p:cNvPr id="44" name="TextBox 43"/>
          <p:cNvSpPr txBox="1"/>
          <p:nvPr/>
        </p:nvSpPr>
        <p:spPr>
          <a:xfrm>
            <a:off x="5638800" y="5486400"/>
            <a:ext cx="3276600" cy="1077218"/>
          </a:xfrm>
          <a:prstGeom prst="rect">
            <a:avLst/>
          </a:prstGeom>
          <a:noFill/>
        </p:spPr>
        <p:txBody>
          <a:bodyPr wrap="square" rtlCol="0">
            <a:spAutoFit/>
          </a:bodyPr>
          <a:lstStyle/>
          <a:p>
            <a:pPr algn="ctr"/>
            <a:r>
              <a:rPr lang="en-US" sz="1600" i="1" dirty="0" smtClean="0">
                <a:solidFill>
                  <a:schemeClr val="tx1">
                    <a:lumMod val="65000"/>
                    <a:lumOff val="35000"/>
                  </a:schemeClr>
                </a:solidFill>
              </a:rPr>
              <a:t>NENA has lots of cool ideas for what this information will be, but all of it depends the call location successfully resolving against the GIS data</a:t>
            </a:r>
            <a:endParaRPr lang="en-US" sz="1600" i="1" dirty="0">
              <a:solidFill>
                <a:schemeClr val="tx1">
                  <a:lumMod val="65000"/>
                  <a:lumOff val="35000"/>
                </a:schemeClr>
              </a:solidFill>
            </a:endParaRPr>
          </a:p>
        </p:txBody>
      </p:sp>
      <p:sp>
        <p:nvSpPr>
          <p:cNvPr id="48" name="Right Arrow 47"/>
          <p:cNvSpPr/>
          <p:nvPr/>
        </p:nvSpPr>
        <p:spPr>
          <a:xfrm>
            <a:off x="533400" y="3352800"/>
            <a:ext cx="13716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457200" y="2971800"/>
            <a:ext cx="1524000" cy="400110"/>
          </a:xfrm>
          <a:prstGeom prst="rect">
            <a:avLst/>
          </a:prstGeom>
          <a:noFill/>
        </p:spPr>
        <p:txBody>
          <a:bodyPr wrap="square" rtlCol="0">
            <a:spAutoFit/>
          </a:bodyPr>
          <a:lstStyle/>
          <a:p>
            <a:r>
              <a:rPr lang="en-US" sz="2000" i="1" dirty="0" smtClean="0">
                <a:solidFill>
                  <a:schemeClr val="tx2">
                    <a:lumMod val="50000"/>
                  </a:schemeClr>
                </a:solidFill>
              </a:rPr>
              <a:t>Call comes in</a:t>
            </a:r>
            <a:endParaRPr lang="en-US" sz="2000" i="1" dirty="0">
              <a:solidFill>
                <a:schemeClr val="tx2">
                  <a:lumMod val="50000"/>
                </a:schemeClr>
              </a:solidFill>
            </a:endParaRPr>
          </a:p>
        </p:txBody>
      </p:sp>
      <p:sp>
        <p:nvSpPr>
          <p:cNvPr id="50" name="TextBox 49"/>
          <p:cNvSpPr txBox="1"/>
          <p:nvPr/>
        </p:nvSpPr>
        <p:spPr>
          <a:xfrm>
            <a:off x="152400" y="6096000"/>
            <a:ext cx="2362200" cy="523220"/>
          </a:xfrm>
          <a:prstGeom prst="rect">
            <a:avLst/>
          </a:prstGeom>
          <a:noFill/>
        </p:spPr>
        <p:txBody>
          <a:bodyPr wrap="square" rtlCol="0">
            <a:spAutoFit/>
          </a:bodyPr>
          <a:lstStyle/>
          <a:p>
            <a:pPr algn="ctr"/>
            <a:r>
              <a:rPr lang="en-US" sz="1400" i="1" dirty="0" smtClean="0"/>
              <a:t>* This is also called “provisioning through the SIF”</a:t>
            </a:r>
            <a:endParaRPr lang="en-US" sz="1400" i="1" dirty="0"/>
          </a:p>
        </p:txBody>
      </p:sp>
      <p:sp>
        <p:nvSpPr>
          <p:cNvPr id="51" name="TextBox 50"/>
          <p:cNvSpPr txBox="1"/>
          <p:nvPr/>
        </p:nvSpPr>
        <p:spPr>
          <a:xfrm>
            <a:off x="5791200" y="304800"/>
            <a:ext cx="3048000" cy="584775"/>
          </a:xfrm>
          <a:prstGeom prst="rect">
            <a:avLst/>
          </a:prstGeom>
          <a:noFill/>
        </p:spPr>
        <p:txBody>
          <a:bodyPr wrap="square" rtlCol="0">
            <a:spAutoFit/>
          </a:bodyPr>
          <a:lstStyle/>
          <a:p>
            <a:r>
              <a:rPr lang="en-US" sz="3200" b="1" u="sng" dirty="0" smtClean="0"/>
              <a:t>GIS and the ECRF</a:t>
            </a:r>
            <a:endParaRPr lang="en-US" sz="3200" b="1" u="sng" dirty="0"/>
          </a:p>
        </p:txBody>
      </p:sp>
      <p:sp>
        <p:nvSpPr>
          <p:cNvPr id="23" name="Rectangle 22"/>
          <p:cNvSpPr/>
          <p:nvPr/>
        </p:nvSpPr>
        <p:spPr>
          <a:xfrm>
            <a:off x="152400" y="152400"/>
            <a:ext cx="8839200" cy="6553200"/>
          </a:xfrm>
          <a:prstGeom prst="rect">
            <a:avLst/>
          </a:prstGeom>
          <a:noFill/>
          <a:ln w="25400" cap="rnd">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47800" y="274638"/>
            <a:ext cx="6477000" cy="4983162"/>
          </a:xfrm>
        </p:spPr>
        <p:txBody>
          <a:bodyPr>
            <a:normAutofit/>
          </a:bodyPr>
          <a:lstStyle/>
          <a:p>
            <a:r>
              <a:rPr lang="en-US" dirty="0" smtClean="0"/>
              <a:t/>
            </a:r>
            <a:br>
              <a:rPr lang="en-US" dirty="0" smtClean="0"/>
            </a:br>
            <a:r>
              <a:rPr lang="en-US" dirty="0" smtClean="0"/>
              <a:t>The ability to route emergency calls will depend on standardized GIS data that is both current and accurate </a:t>
            </a:r>
            <a:endParaRPr lang="en-US" dirty="0"/>
          </a:p>
        </p:txBody>
      </p:sp>
      <p:sp>
        <p:nvSpPr>
          <p:cNvPr id="20" name="Rectangle 19"/>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MSAG Remediation</a:t>
            </a:r>
            <a:endParaRPr lang="en-US" dirty="0"/>
          </a:p>
        </p:txBody>
      </p:sp>
      <p:sp>
        <p:nvSpPr>
          <p:cNvPr id="5" name="Subtitle 4"/>
          <p:cNvSpPr>
            <a:spLocks noGrp="1"/>
          </p:cNvSpPr>
          <p:nvPr>
            <p:ph type="subTitle" idx="1"/>
          </p:nvPr>
        </p:nvSpPr>
        <p:spPr/>
        <p:txBody>
          <a:bodyPr/>
          <a:lstStyle/>
          <a:p>
            <a:endParaRPr lang="en-US"/>
          </a:p>
        </p:txBody>
      </p:sp>
      <p:sp>
        <p:nvSpPr>
          <p:cNvPr id="6" name="Rectangle 5"/>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685800" y="685800"/>
          <a:ext cx="7734300" cy="5692775"/>
        </p:xfrm>
        <a:graphic>
          <a:graphicData uri="http://schemas.openxmlformats.org/presentationml/2006/ole">
            <p:oleObj spid="_x0000_s1027" name="Worksheet" r:id="rId3" imgW="7734230" imgH="5692248" progId="Excel.Sheet.12">
              <p:embed/>
            </p:oleObj>
          </a:graphicData>
        </a:graphic>
      </p:graphicFrame>
      <p:sp>
        <p:nvSpPr>
          <p:cNvPr id="7" name="Rectangle 6"/>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381002"/>
          <a:ext cx="8229599" cy="6172199"/>
        </p:xfrm>
        <a:graphic>
          <a:graphicData uri="http://schemas.openxmlformats.org/drawingml/2006/table">
            <a:tbl>
              <a:tblPr/>
              <a:tblGrid>
                <a:gridCol w="2357292"/>
                <a:gridCol w="2357292"/>
                <a:gridCol w="3515015"/>
              </a:tblGrid>
              <a:tr h="215181">
                <a:tc>
                  <a:txBody>
                    <a:bodyPr/>
                    <a:lstStyle/>
                    <a:p>
                      <a:pPr algn="l" fontAlgn="ctr"/>
                      <a:r>
                        <a:rPr lang="en-US" sz="900" b="1" i="0" u="none" strike="noStrike">
                          <a:solidFill>
                            <a:srgbClr val="000000"/>
                          </a:solidFill>
                          <a:latin typeface="Arial Narrow"/>
                        </a:rPr>
                        <a:t>Road Centerline</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900" b="1" i="0" u="none" strike="noStrike">
                          <a:solidFill>
                            <a:srgbClr val="000000"/>
                          </a:solidFill>
                          <a:latin typeface="Arial Narrow"/>
                        </a:rPr>
                        <a:t>MSAG</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1" i="0" u="none" strike="noStrike">
                          <a:solidFill>
                            <a:srgbClr val="000000"/>
                          </a:solidFill>
                          <a:latin typeface="Calibri"/>
                        </a:rPr>
                        <a:t>MARKS Thoughts</a:t>
                      </a:r>
                    </a:p>
                  </a:txBody>
                  <a:tcPr marL="5898" marR="5898" marT="5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191775">
                <a:tc>
                  <a:txBody>
                    <a:bodyPr/>
                    <a:lstStyle/>
                    <a:p>
                      <a:pPr algn="l" fontAlgn="ctr"/>
                      <a:r>
                        <a:rPr lang="en-US" sz="1200" b="0" i="0" u="none" strike="noStrike" dirty="0">
                          <a:solidFill>
                            <a:srgbClr val="000000"/>
                          </a:solidFill>
                          <a:latin typeface="Arial Narrow"/>
                        </a:rPr>
                        <a:t>10000-9535 41ST AVE 5192</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Arial Narrow"/>
                        </a:rPr>
                        <a:t>8000-21113 41ST AVE 5192</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Centerline appears to be reversed.  Some of the hundred blocks show the postal city of Lewis and some as Haviland.  If the ESN covers a city the city name should be used.  If in county the ESN should either be shown as Kingman County or if the ESN is set up that way then the township. </a:t>
                      </a:r>
                    </a:p>
                  </a:txBody>
                  <a:tcPr marL="5898" marR="5898" marT="5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3145">
                <a:tc>
                  <a:txBody>
                    <a:bodyPr/>
                    <a:lstStyle/>
                    <a:p>
                      <a:pPr algn="l" fontAlgn="ctr"/>
                      <a:r>
                        <a:rPr lang="en-US" sz="1200" b="0" i="0" u="none" strike="noStrike">
                          <a:solidFill>
                            <a:srgbClr val="000000"/>
                          </a:solidFill>
                          <a:latin typeface="Arial Narrow"/>
                        </a:rPr>
                        <a:t>12000-23538 43RD AVE 5192</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Arial Narrow"/>
                        </a:rPr>
                        <a:t>12000-23999 43RD AVE 5193</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Some of the hundred blocks show the postal city of Lewis and some as Haviland.  If the ESN covers a city the city name should be used.  If in county the ESN should either be shown as Kingman County or if the ESN is set up that way then the township. </a:t>
                      </a:r>
                    </a:p>
                  </a:txBody>
                  <a:tcPr marL="5898" marR="5898" marT="5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258">
                <a:tc>
                  <a:txBody>
                    <a:bodyPr/>
                    <a:lstStyle/>
                    <a:p>
                      <a:pPr algn="l" fontAlgn="ctr"/>
                      <a:r>
                        <a:rPr lang="en-US" sz="1200" b="0" i="0" u="none" strike="noStrike">
                          <a:solidFill>
                            <a:srgbClr val="000000"/>
                          </a:solidFill>
                          <a:latin typeface="Arial Narrow"/>
                        </a:rPr>
                        <a:t>15267-9536 7TH AVE 5191</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Arial Narrow"/>
                        </a:rPr>
                        <a:t>9000-18999 7TH AVE 5191</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Centerline appears to be reversed.  Also 2 split segments present with a few miles in between</a:t>
                      </a:r>
                    </a:p>
                  </a:txBody>
                  <a:tcPr marL="5898" marR="5898" marT="5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258">
                <a:tc>
                  <a:txBody>
                    <a:bodyPr/>
                    <a:lstStyle/>
                    <a:p>
                      <a:pPr algn="l" fontAlgn="ctr"/>
                      <a:r>
                        <a:rPr lang="en-US" sz="1200" b="0" i="0" u="none" strike="noStrike">
                          <a:solidFill>
                            <a:srgbClr val="000000"/>
                          </a:solidFill>
                          <a:latin typeface="Arial Narrow"/>
                        </a:rPr>
                        <a:t>100-604 E CHESTNUT ST 5193</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Arial Narrow"/>
                        </a:rPr>
                        <a:t>204-602 E CHESTNUT ST 5193</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Looks good.  Doesn't appear to be any addresses in the 100 </a:t>
                      </a:r>
                      <a:r>
                        <a:rPr lang="en-US" sz="1200" b="0" i="0" u="none" strike="noStrike" dirty="0" err="1">
                          <a:solidFill>
                            <a:srgbClr val="000000"/>
                          </a:solidFill>
                          <a:latin typeface="Calibri"/>
                        </a:rPr>
                        <a:t>blk</a:t>
                      </a:r>
                      <a:r>
                        <a:rPr lang="en-US" sz="1200" b="0" i="0" u="none" strike="noStrike" dirty="0">
                          <a:solidFill>
                            <a:srgbClr val="000000"/>
                          </a:solidFill>
                          <a:latin typeface="Calibri"/>
                        </a:rPr>
                        <a:t> so that is why they are not in the MSAG.</a:t>
                      </a:r>
                    </a:p>
                  </a:txBody>
                  <a:tcPr marL="5898" marR="5898" marT="5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258">
                <a:tc>
                  <a:txBody>
                    <a:bodyPr/>
                    <a:lstStyle/>
                    <a:p>
                      <a:pPr algn="l" fontAlgn="ctr"/>
                      <a:r>
                        <a:rPr lang="en-US" sz="1200" b="0" i="0" u="none" strike="noStrike">
                          <a:solidFill>
                            <a:srgbClr val="000000"/>
                          </a:solidFill>
                          <a:latin typeface="Arial Narrow"/>
                        </a:rPr>
                        <a:t>200-620 E MOCKINGBIRD LN 5192</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Arial Narrow"/>
                        </a:rPr>
                        <a:t>200-599 E MOCKINGBIRD LN 5192</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Couldn't locate.  Possibly the old trailer park just south of Greensburg?</a:t>
                      </a:r>
                    </a:p>
                  </a:txBody>
                  <a:tcPr marL="5898" marR="5898" marT="5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3145">
                <a:tc>
                  <a:txBody>
                    <a:bodyPr/>
                    <a:lstStyle/>
                    <a:p>
                      <a:pPr algn="l" fontAlgn="ctr"/>
                      <a:r>
                        <a:rPr lang="en-US" sz="1200" b="0" i="0" u="none" strike="noStrike">
                          <a:solidFill>
                            <a:srgbClr val="000000"/>
                          </a:solidFill>
                          <a:latin typeface="Arial Narrow"/>
                        </a:rPr>
                        <a:t>4000-5527 E ST 5191</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Arial Narrow"/>
                        </a:rPr>
                        <a:t>4000-5999 E ST 5191</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Some of the hundred blocks show the postal city of </a:t>
                      </a:r>
                      <a:r>
                        <a:rPr lang="en-US" sz="1200" b="0" i="0" u="none" strike="noStrike" dirty="0" err="1">
                          <a:solidFill>
                            <a:srgbClr val="000000"/>
                          </a:solidFill>
                          <a:latin typeface="Calibri"/>
                        </a:rPr>
                        <a:t>Mullinville</a:t>
                      </a:r>
                      <a:r>
                        <a:rPr lang="en-US" sz="1200" b="0" i="0" u="none" strike="noStrike" dirty="0">
                          <a:solidFill>
                            <a:srgbClr val="000000"/>
                          </a:solidFill>
                          <a:latin typeface="Calibri"/>
                        </a:rPr>
                        <a:t> and </a:t>
                      </a:r>
                      <a:r>
                        <a:rPr lang="en-US" sz="1200" b="0" i="0" u="none" strike="noStrike" dirty="0" err="1">
                          <a:solidFill>
                            <a:srgbClr val="000000"/>
                          </a:solidFill>
                          <a:latin typeface="Calibri"/>
                        </a:rPr>
                        <a:t>Offerie</a:t>
                      </a:r>
                      <a:r>
                        <a:rPr lang="en-US" sz="1200" b="0" i="0" u="none" strike="noStrike" dirty="0">
                          <a:solidFill>
                            <a:srgbClr val="000000"/>
                          </a:solidFill>
                          <a:latin typeface="Calibri"/>
                        </a:rPr>
                        <a:t>  If the ESN covers a city the city name should be used.  If in county the ESN should either be shown as Kingman County or if the ESN is set up that way then the township. </a:t>
                      </a:r>
                    </a:p>
                  </a:txBody>
                  <a:tcPr marL="5898" marR="5898" marT="5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181">
                <a:tc>
                  <a:txBody>
                    <a:bodyPr/>
                    <a:lstStyle/>
                    <a:p>
                      <a:pPr algn="l" fontAlgn="ctr"/>
                      <a:r>
                        <a:rPr lang="en-US" sz="1200" b="0" i="0" u="none" strike="noStrike">
                          <a:solidFill>
                            <a:srgbClr val="000000"/>
                          </a:solidFill>
                          <a:latin typeface="Arial Narrow"/>
                        </a:rPr>
                        <a:t>21000-29530 H ST 5193</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Arial Narrow"/>
                        </a:rPr>
                        <a:t>101-123 HIGH ST 5193</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Agree checked </a:t>
                      </a:r>
                      <a:r>
                        <a:rPr lang="en-US" sz="1200" b="0" i="0" u="none" strike="noStrike" dirty="0" err="1">
                          <a:solidFill>
                            <a:srgbClr val="000000"/>
                          </a:solidFill>
                          <a:latin typeface="Calibri"/>
                        </a:rPr>
                        <a:t>againt</a:t>
                      </a:r>
                      <a:r>
                        <a:rPr lang="en-US" sz="1200" b="0" i="0" u="none" strike="noStrike" dirty="0">
                          <a:solidFill>
                            <a:srgbClr val="000000"/>
                          </a:solidFill>
                          <a:latin typeface="Calibri"/>
                        </a:rPr>
                        <a:t> wrong centerline</a:t>
                      </a:r>
                    </a:p>
                  </a:txBody>
                  <a:tcPr marL="5898" marR="5898" marT="5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182">
                <a:tc>
                  <a:txBody>
                    <a:bodyPr/>
                    <a:lstStyle/>
                    <a:p>
                      <a:pPr algn="l" fontAlgn="ctr"/>
                      <a:r>
                        <a:rPr lang="pt-BR" sz="1200" b="0" i="0" u="none" strike="noStrike">
                          <a:solidFill>
                            <a:srgbClr val="000000"/>
                          </a:solidFill>
                          <a:latin typeface="Arial Narrow"/>
                        </a:rPr>
                        <a:t>400-806 N WICHITA AVE 5193</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200" b="0" i="0" u="none" strike="noStrike">
                          <a:solidFill>
                            <a:srgbClr val="000000"/>
                          </a:solidFill>
                          <a:latin typeface="Arial Narrow"/>
                        </a:rPr>
                        <a:t>404-810 N WICHITA AVE 5193</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OK may need to lower MSAG to match 806 in centerline</a:t>
                      </a:r>
                    </a:p>
                  </a:txBody>
                  <a:tcPr marL="5898" marR="5898" marT="5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182">
                <a:tc>
                  <a:txBody>
                    <a:bodyPr/>
                    <a:lstStyle/>
                    <a:p>
                      <a:pPr algn="l" fontAlgn="ctr"/>
                      <a:r>
                        <a:rPr lang="en-US" sz="1200" b="0" i="0" u="none" strike="noStrike">
                          <a:solidFill>
                            <a:srgbClr val="000000"/>
                          </a:solidFill>
                          <a:latin typeface="Arial Narrow"/>
                        </a:rPr>
                        <a:t>100-922 S BAY ST 5192</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Arial Narrow"/>
                        </a:rPr>
                        <a:t>201-1002 S BAY ST 5192</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OK may need to lower MSAG to match 922 in centerline</a:t>
                      </a:r>
                    </a:p>
                  </a:txBody>
                  <a:tcPr marL="5898" marR="5898" marT="5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634">
                <a:tc>
                  <a:txBody>
                    <a:bodyPr/>
                    <a:lstStyle/>
                    <a:p>
                      <a:pPr algn="l" fontAlgn="ctr"/>
                      <a:r>
                        <a:rPr lang="en-US" sz="1200" b="0" i="0" u="none" strike="noStrike">
                          <a:solidFill>
                            <a:srgbClr val="000000"/>
                          </a:solidFill>
                          <a:latin typeface="Arial Narrow"/>
                        </a:rPr>
                        <a:t>100-620 S OAK ST 5192</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Arial Narrow"/>
                        </a:rPr>
                        <a:t>102-1630 S OAK ST 5192</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Appears street ends in 600 </a:t>
                      </a:r>
                      <a:r>
                        <a:rPr lang="en-US" sz="1200" b="0" i="0" u="none" strike="noStrike" dirty="0" err="1">
                          <a:solidFill>
                            <a:srgbClr val="000000"/>
                          </a:solidFill>
                          <a:latin typeface="Calibri"/>
                        </a:rPr>
                        <a:t>blk</a:t>
                      </a:r>
                      <a:r>
                        <a:rPr lang="en-US" sz="1200" b="0" i="0" u="none" strike="noStrike" dirty="0">
                          <a:solidFill>
                            <a:srgbClr val="000000"/>
                          </a:solidFill>
                          <a:latin typeface="Calibri"/>
                        </a:rPr>
                        <a:t> and picks up again in the 1200 blk.  The 1200 </a:t>
                      </a:r>
                      <a:r>
                        <a:rPr lang="en-US" sz="1200" b="0" i="0" u="none" strike="noStrike" dirty="0" err="1">
                          <a:solidFill>
                            <a:srgbClr val="000000"/>
                          </a:solidFill>
                          <a:latin typeface="Calibri"/>
                        </a:rPr>
                        <a:t>blk</a:t>
                      </a:r>
                      <a:r>
                        <a:rPr lang="en-US" sz="1200" b="0" i="0" u="none" strike="noStrike" dirty="0">
                          <a:solidFill>
                            <a:srgbClr val="000000"/>
                          </a:solidFill>
                          <a:latin typeface="Calibri"/>
                        </a:rPr>
                        <a:t> </a:t>
                      </a:r>
                      <a:r>
                        <a:rPr lang="en-US" sz="1200" b="0" i="0" u="none" strike="noStrike" dirty="0" err="1">
                          <a:solidFill>
                            <a:srgbClr val="000000"/>
                          </a:solidFill>
                          <a:latin typeface="Calibri"/>
                        </a:rPr>
                        <a:t>apprears</a:t>
                      </a:r>
                      <a:r>
                        <a:rPr lang="en-US" sz="1200" b="0" i="0" u="none" strike="noStrike" dirty="0">
                          <a:solidFill>
                            <a:srgbClr val="000000"/>
                          </a:solidFill>
                          <a:latin typeface="Calibri"/>
                        </a:rPr>
                        <a:t> to be in the county.</a:t>
                      </a:r>
                    </a:p>
                  </a:txBody>
                  <a:tcPr marL="5898" marR="5898" marT="5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4038600"/>
          </a:xfrm>
        </p:spPr>
        <p:txBody>
          <a:bodyPr>
            <a:noAutofit/>
          </a:bodyPr>
          <a:lstStyle/>
          <a:p>
            <a:r>
              <a:rPr lang="en-US" sz="6600" dirty="0" smtClean="0"/>
              <a:t>Kansas NG9-1-1</a:t>
            </a:r>
            <a:br>
              <a:rPr lang="en-US" sz="6600" dirty="0" smtClean="0"/>
            </a:br>
            <a:r>
              <a:rPr lang="en-US" sz="6600" dirty="0" smtClean="0"/>
              <a:t>GIS Data Model</a:t>
            </a:r>
            <a:br>
              <a:rPr lang="en-US" sz="6600" dirty="0" smtClean="0"/>
            </a:br>
            <a:r>
              <a:rPr lang="en-US" sz="6600" dirty="0" smtClean="0"/>
              <a:t/>
            </a:r>
            <a:br>
              <a:rPr lang="en-US" sz="6600" dirty="0" smtClean="0"/>
            </a:br>
            <a:endParaRPr lang="en-US" sz="6600"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Conventions</a:t>
            </a:r>
            <a:endParaRPr lang="en-US" dirty="0"/>
          </a:p>
        </p:txBody>
      </p:sp>
      <p:sp>
        <p:nvSpPr>
          <p:cNvPr id="3" name="Content Placeholder 2"/>
          <p:cNvSpPr>
            <a:spLocks noGrp="1"/>
          </p:cNvSpPr>
          <p:nvPr>
            <p:ph idx="1"/>
          </p:nvPr>
        </p:nvSpPr>
        <p:spPr/>
        <p:txBody>
          <a:bodyPr/>
          <a:lstStyle/>
          <a:p>
            <a:r>
              <a:rPr lang="en-US" dirty="0" smtClean="0"/>
              <a:t>Requirements vs. Recommendations</a:t>
            </a:r>
          </a:p>
          <a:p>
            <a:pPr lvl="1"/>
            <a:r>
              <a:rPr lang="en-US" dirty="0" smtClean="0"/>
              <a:t>“Shall” and “Must” </a:t>
            </a:r>
          </a:p>
          <a:p>
            <a:pPr lvl="1"/>
            <a:r>
              <a:rPr lang="en-US" dirty="0" smtClean="0"/>
              <a:t>“Recommended” and “Preferred”</a:t>
            </a:r>
          </a:p>
          <a:p>
            <a:r>
              <a:rPr lang="en-US" dirty="0" smtClean="0"/>
              <a:t>Data stewards = Whomever is responsible for maintaining the data</a:t>
            </a:r>
          </a:p>
          <a:p>
            <a:r>
              <a:rPr lang="en-US" dirty="0" smtClean="0"/>
              <a:t>Data aggregation and the data aggregator</a:t>
            </a:r>
          </a:p>
          <a:p>
            <a:endParaRPr lang="en-US"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Authoritative Data Only</a:t>
            </a:r>
            <a:endParaRPr lang="en-US" dirty="0"/>
          </a:p>
        </p:txBody>
      </p:sp>
      <p:sp>
        <p:nvSpPr>
          <p:cNvPr id="3" name="Content Placeholder 2"/>
          <p:cNvSpPr>
            <a:spLocks noGrp="1"/>
          </p:cNvSpPr>
          <p:nvPr>
            <p:ph idx="1"/>
          </p:nvPr>
        </p:nvSpPr>
        <p:spPr>
          <a:xfrm>
            <a:off x="457200" y="2438400"/>
            <a:ext cx="8229600" cy="3687763"/>
          </a:xfrm>
        </p:spPr>
        <p:txBody>
          <a:bodyPr>
            <a:normAutofit/>
          </a:bodyPr>
          <a:lstStyle/>
          <a:p>
            <a:pPr indent="0" algn="ctr">
              <a:buNone/>
            </a:pPr>
            <a:r>
              <a:rPr lang="en-US" sz="3600" dirty="0" smtClean="0"/>
              <a:t>All features submitted by the data steward must be inside their authoritative boundary polygon(s)</a:t>
            </a:r>
          </a:p>
          <a:p>
            <a:endParaRPr lang="en-US" dirty="0" smtClean="0"/>
          </a:p>
          <a:p>
            <a:endParaRPr lang="en-US" dirty="0" smtClean="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Attribute Standards</a:t>
            </a:r>
            <a:endParaRPr lang="en-US" dirty="0"/>
          </a:p>
        </p:txBody>
      </p:sp>
      <p:sp>
        <p:nvSpPr>
          <p:cNvPr id="3" name="Content Placeholder 2"/>
          <p:cNvSpPr>
            <a:spLocks noGrp="1"/>
          </p:cNvSpPr>
          <p:nvPr>
            <p:ph idx="1"/>
          </p:nvPr>
        </p:nvSpPr>
        <p:spPr/>
        <p:txBody>
          <a:bodyPr>
            <a:normAutofit/>
          </a:bodyPr>
          <a:lstStyle/>
          <a:p>
            <a:r>
              <a:rPr lang="en-US" dirty="0" smtClean="0"/>
              <a:t>The attribute type must match with the type in the standard</a:t>
            </a:r>
          </a:p>
          <a:p>
            <a:pPr lvl="1"/>
            <a:r>
              <a:rPr lang="en-US" dirty="0" smtClean="0"/>
              <a:t>A = Alphanumeric = Text field</a:t>
            </a:r>
          </a:p>
          <a:p>
            <a:pPr lvl="1"/>
            <a:r>
              <a:rPr lang="en-US" dirty="0" smtClean="0"/>
              <a:t>D = Date and time = Date field</a:t>
            </a:r>
          </a:p>
          <a:p>
            <a:pPr lvl="1"/>
            <a:r>
              <a:rPr lang="en-US" dirty="0" smtClean="0"/>
              <a:t>N = Numeric = Integer field</a:t>
            </a:r>
          </a:p>
          <a:p>
            <a:pPr lvl="1"/>
            <a:r>
              <a:rPr lang="en-US" dirty="0" smtClean="0"/>
              <a:t>ND = Numeric, Decimal = Decimal field</a:t>
            </a:r>
          </a:p>
          <a:p>
            <a:r>
              <a:rPr lang="en-US" dirty="0" smtClean="0"/>
              <a:t> Every attribute is listed as Mandatory, Conditional or Optional</a:t>
            </a:r>
          </a:p>
          <a:p>
            <a:endParaRPr lang="en-US" dirty="0" smtClean="0"/>
          </a:p>
          <a:p>
            <a:endParaRPr lang="en-US" dirty="0" smtClean="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Attribute Standards, cont.</a:t>
            </a:r>
            <a:endParaRPr lang="en-US" dirty="0"/>
          </a:p>
        </p:txBody>
      </p:sp>
      <p:sp>
        <p:nvSpPr>
          <p:cNvPr id="3" name="Content Placeholder 2"/>
          <p:cNvSpPr>
            <a:spLocks noGrp="1"/>
          </p:cNvSpPr>
          <p:nvPr>
            <p:ph idx="1"/>
          </p:nvPr>
        </p:nvSpPr>
        <p:spPr/>
        <p:txBody>
          <a:bodyPr>
            <a:normAutofit fontScale="92500"/>
          </a:bodyPr>
          <a:lstStyle/>
          <a:p>
            <a:r>
              <a:rPr lang="en-US" dirty="0" smtClean="0"/>
              <a:t>Everything in the table must be there, and the fields should be in the same order</a:t>
            </a:r>
          </a:p>
          <a:p>
            <a:r>
              <a:rPr lang="en-US" dirty="0" smtClean="0"/>
              <a:t>If field names are different than in the standard, metadata must show how the fields map to the standard</a:t>
            </a:r>
          </a:p>
          <a:p>
            <a:r>
              <a:rPr lang="en-US" dirty="0" smtClean="0"/>
              <a:t>Every record must have a persistent unique identifier within the local data (not the </a:t>
            </a:r>
            <a:r>
              <a:rPr lang="en-US" dirty="0" err="1" smtClean="0"/>
              <a:t>ObjectID</a:t>
            </a:r>
            <a:r>
              <a:rPr lang="en-US" dirty="0" smtClean="0"/>
              <a:t>)</a:t>
            </a:r>
          </a:p>
          <a:p>
            <a:r>
              <a:rPr lang="en-US" dirty="0" smtClean="0"/>
              <a:t>If there is a domain, it represents the only valid values for the attribute</a:t>
            </a:r>
          </a:p>
          <a:p>
            <a:endParaRPr lang="en-US" dirty="0" smtClean="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Welcome</a:t>
            </a:r>
            <a:endParaRPr lang="en-US" dirty="0"/>
          </a:p>
        </p:txBody>
      </p:sp>
      <p:sp>
        <p:nvSpPr>
          <p:cNvPr id="3" name="Content Placeholder 2"/>
          <p:cNvSpPr>
            <a:spLocks noGrp="1"/>
          </p:cNvSpPr>
          <p:nvPr>
            <p:ph idx="1"/>
          </p:nvPr>
        </p:nvSpPr>
        <p:spPr>
          <a:xfrm>
            <a:off x="457200" y="2133600"/>
            <a:ext cx="8229600" cy="3992563"/>
          </a:xfrm>
        </p:spPr>
        <p:txBody>
          <a:bodyPr/>
          <a:lstStyle/>
          <a:p>
            <a:pPr algn="ctr">
              <a:buNone/>
            </a:pPr>
            <a:r>
              <a:rPr lang="en-US" dirty="0" smtClean="0"/>
              <a:t>Workshop is scheduled from 10-2</a:t>
            </a:r>
          </a:p>
          <a:p>
            <a:pPr algn="ctr">
              <a:buNone/>
            </a:pPr>
            <a:endParaRPr lang="en-US" dirty="0" smtClean="0"/>
          </a:p>
          <a:p>
            <a:pPr algn="ctr">
              <a:buNone/>
            </a:pPr>
            <a:r>
              <a:rPr lang="en-US" dirty="0" smtClean="0"/>
              <a:t>Lunch will be here around 11:30</a:t>
            </a:r>
          </a:p>
          <a:p>
            <a:pPr algn="ctr">
              <a:buNone/>
            </a:pPr>
            <a:endParaRPr lang="en-US" dirty="0"/>
          </a:p>
          <a:p>
            <a:pPr algn="ctr">
              <a:buNone/>
            </a:pPr>
            <a:r>
              <a:rPr lang="en-US" dirty="0" smtClean="0"/>
              <a:t>Questions are welcome anytime</a:t>
            </a:r>
            <a:endParaRPr lang="en-US" dirty="0"/>
          </a:p>
        </p:txBody>
      </p:sp>
      <p:sp>
        <p:nvSpPr>
          <p:cNvPr id="5" name="Rectangle 4"/>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Centerlines - Geometry</a:t>
            </a:r>
            <a:endParaRPr lang="en-US" dirty="0"/>
          </a:p>
        </p:txBody>
      </p:sp>
      <p:sp>
        <p:nvSpPr>
          <p:cNvPr id="3" name="Content Placeholder 2"/>
          <p:cNvSpPr>
            <a:spLocks noGrp="1"/>
          </p:cNvSpPr>
          <p:nvPr>
            <p:ph idx="1"/>
          </p:nvPr>
        </p:nvSpPr>
        <p:spPr>
          <a:xfrm>
            <a:off x="457200" y="1600200"/>
            <a:ext cx="8229600" cy="4800600"/>
          </a:xfrm>
        </p:spPr>
        <p:txBody>
          <a:bodyPr>
            <a:normAutofit fontScale="92500"/>
          </a:bodyPr>
          <a:lstStyle/>
          <a:p>
            <a:r>
              <a:rPr lang="en-US" dirty="0" smtClean="0"/>
              <a:t>All public and addressed private roads</a:t>
            </a:r>
          </a:p>
          <a:p>
            <a:pPr>
              <a:spcBef>
                <a:spcPts val="0"/>
              </a:spcBef>
            </a:pPr>
            <a:r>
              <a:rPr lang="en-US" dirty="0" smtClean="0"/>
              <a:t>Segments must be broken at:</a:t>
            </a:r>
          </a:p>
          <a:p>
            <a:pPr lvl="1">
              <a:spcBef>
                <a:spcPts val="0"/>
              </a:spcBef>
            </a:pPr>
            <a:r>
              <a:rPr lang="en-US" dirty="0" smtClean="0"/>
              <a:t>Every intersection with another segment</a:t>
            </a:r>
          </a:p>
          <a:p>
            <a:pPr lvl="1">
              <a:spcBef>
                <a:spcPts val="0"/>
              </a:spcBef>
            </a:pPr>
            <a:r>
              <a:rPr lang="en-US" dirty="0" smtClean="0"/>
              <a:t>Every State, County, Municipal, ESB and ESZ boundary</a:t>
            </a:r>
          </a:p>
          <a:p>
            <a:pPr lvl="1">
              <a:spcBef>
                <a:spcPts val="0"/>
              </a:spcBef>
            </a:pPr>
            <a:r>
              <a:rPr lang="en-US" dirty="0" smtClean="0"/>
              <a:t>Any change in road name</a:t>
            </a:r>
          </a:p>
          <a:p>
            <a:pPr lvl="1"/>
            <a:r>
              <a:rPr lang="en-US" dirty="0" smtClean="0"/>
              <a:t>Any change in surface type, if used</a:t>
            </a:r>
          </a:p>
          <a:p>
            <a:r>
              <a:rPr lang="en-US" dirty="0" smtClean="0"/>
              <a:t>Required to be on the road surface in aerial photography.  Recommended within 10’ of the center.  </a:t>
            </a:r>
          </a:p>
          <a:p>
            <a:r>
              <a:rPr lang="en-US" dirty="0" smtClean="0"/>
              <a:t>Line direction moves from low to high address</a:t>
            </a:r>
            <a:endParaRPr lang="en-US"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Fails to Meet Standard</a:t>
            </a:r>
            <a:endParaRPr lang="en-US"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7" descr="Fails.JPG"/>
          <p:cNvPicPr>
            <a:picLocks noGrp="1" noChangeAspect="1"/>
          </p:cNvPicPr>
          <p:nvPr>
            <p:ph idx="1"/>
          </p:nvPr>
        </p:nvPicPr>
        <p:blipFill>
          <a:blip r:embed="rId2" cstate="print"/>
          <a:stretch>
            <a:fillRect/>
          </a:stretch>
        </p:blipFill>
        <p:spPr>
          <a:xfrm>
            <a:off x="304800" y="1828800"/>
            <a:ext cx="8562581" cy="40386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Meets Minimum Standard</a:t>
            </a:r>
            <a:endParaRPr lang="en-US"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Meets.JPG"/>
          <p:cNvPicPr>
            <a:picLocks noGrp="1" noChangeAspect="1"/>
          </p:cNvPicPr>
          <p:nvPr>
            <p:ph idx="1"/>
          </p:nvPr>
        </p:nvPicPr>
        <p:blipFill>
          <a:blip r:embed="rId2" cstate="print"/>
          <a:stretch>
            <a:fillRect/>
          </a:stretch>
        </p:blipFill>
        <p:spPr>
          <a:xfrm>
            <a:off x="304800" y="1752600"/>
            <a:ext cx="8575441" cy="397900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Recommended.JPG"/>
          <p:cNvPicPr>
            <a:picLocks noGrp="1" noChangeAspect="1"/>
          </p:cNvPicPr>
          <p:nvPr>
            <p:ph idx="1"/>
          </p:nvPr>
        </p:nvPicPr>
        <p:blipFill>
          <a:blip r:embed="rId2" cstate="print"/>
          <a:stretch>
            <a:fillRect/>
          </a:stretch>
        </p:blipFill>
        <p:spPr>
          <a:xfrm>
            <a:off x="304800" y="1676400"/>
            <a:ext cx="8488363" cy="4244182"/>
          </a:xfrm>
          <a:prstGeom prst="rect">
            <a:avLst/>
          </a:prstGeom>
        </p:spPr>
      </p:pic>
      <p:sp>
        <p:nvSpPr>
          <p:cNvPr id="6" name="Title 1"/>
          <p:cNvSpPr>
            <a:spLocks noGrp="1"/>
          </p:cNvSpPr>
          <p:nvPr>
            <p:ph type="title"/>
          </p:nvPr>
        </p:nvSpPr>
        <p:spPr>
          <a:xfrm>
            <a:off x="457200" y="274638"/>
            <a:ext cx="8229600" cy="1143000"/>
          </a:xfrm>
        </p:spPr>
        <p:txBody>
          <a:bodyPr/>
          <a:lstStyle/>
          <a:p>
            <a:r>
              <a:rPr lang="en-US" dirty="0" smtClean="0"/>
              <a:t>Meets Recommended Standard</a:t>
            </a:r>
            <a:endParaRPr lang="en-US" dirty="0"/>
          </a:p>
        </p:txBody>
      </p:sp>
      <p:sp>
        <p:nvSpPr>
          <p:cNvPr id="7" name="TextBox 6"/>
          <p:cNvSpPr txBox="1"/>
          <p:nvPr/>
        </p:nvSpPr>
        <p:spPr>
          <a:xfrm>
            <a:off x="381000" y="6172200"/>
            <a:ext cx="8534400" cy="369332"/>
          </a:xfrm>
          <a:prstGeom prst="rect">
            <a:avLst/>
          </a:prstGeom>
          <a:noFill/>
        </p:spPr>
        <p:txBody>
          <a:bodyPr wrap="square" rtlCol="0">
            <a:spAutoFit/>
          </a:bodyPr>
          <a:lstStyle/>
          <a:p>
            <a:pPr algn="ctr"/>
            <a:r>
              <a:rPr lang="en-US" i="1" dirty="0" smtClean="0"/>
              <a:t>Road segments created during grant-funded remediation must meet this standard.</a:t>
            </a:r>
            <a:endParaRPr lang="en-US"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idx="1"/>
          </p:nvPr>
        </p:nvSpPr>
        <p:spPr>
          <a:xfrm>
            <a:off x="457200" y="1447800"/>
            <a:ext cx="8229600" cy="4221163"/>
          </a:xfrm>
        </p:spPr>
        <p:txBody>
          <a:bodyPr anchor="ctr">
            <a:normAutofit/>
          </a:bodyPr>
          <a:lstStyle/>
          <a:p>
            <a:pPr algn="ctr">
              <a:lnSpc>
                <a:spcPct val="200000"/>
              </a:lnSpc>
              <a:buNone/>
            </a:pPr>
            <a:r>
              <a:rPr lang="en-US" sz="3600" dirty="0" smtClean="0"/>
              <a:t>Attributes</a:t>
            </a:r>
          </a:p>
          <a:p>
            <a:pPr algn="ctr">
              <a:lnSpc>
                <a:spcPct val="200000"/>
              </a:lnSpc>
              <a:buNone/>
            </a:pPr>
            <a:r>
              <a:rPr lang="en-US" sz="3600" dirty="0" smtClean="0"/>
              <a:t>Special cases in geometry</a:t>
            </a:r>
          </a:p>
          <a:p>
            <a:pPr algn="ctr">
              <a:lnSpc>
                <a:spcPct val="200000"/>
              </a:lnSpc>
              <a:buNone/>
            </a:pPr>
            <a:r>
              <a:rPr lang="en-US" sz="3600" dirty="0" smtClean="0"/>
              <a:t>Summary of standards</a:t>
            </a:r>
          </a:p>
        </p:txBody>
      </p:sp>
      <p:sp>
        <p:nvSpPr>
          <p:cNvPr id="11" name="Title 1"/>
          <p:cNvSpPr>
            <a:spLocks noGrp="1"/>
          </p:cNvSpPr>
          <p:nvPr>
            <p:ph type="title"/>
          </p:nvPr>
        </p:nvSpPr>
        <p:spPr>
          <a:xfrm>
            <a:off x="457200" y="274638"/>
            <a:ext cx="8229600" cy="1143000"/>
          </a:xfrm>
        </p:spPr>
        <p:txBody>
          <a:bodyPr>
            <a:normAutofit fontScale="90000"/>
          </a:bodyPr>
          <a:lstStyle/>
          <a:p>
            <a:r>
              <a:rPr lang="en-US" dirty="0" smtClean="0"/>
              <a:t>Road Centerlines – Document Review</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Alias Table</a:t>
            </a:r>
            <a:endParaRPr lang="en-US" dirty="0"/>
          </a:p>
        </p:txBody>
      </p:sp>
      <p:sp>
        <p:nvSpPr>
          <p:cNvPr id="3" name="Content Placeholder 2"/>
          <p:cNvSpPr>
            <a:spLocks noGrp="1"/>
          </p:cNvSpPr>
          <p:nvPr>
            <p:ph idx="1"/>
          </p:nvPr>
        </p:nvSpPr>
        <p:spPr/>
        <p:txBody>
          <a:bodyPr/>
          <a:lstStyle/>
          <a:p>
            <a:r>
              <a:rPr lang="en-US" dirty="0" smtClean="0"/>
              <a:t>The Name field [RD] in the Road Centerline data must be the name used by the local addressing authority, even if that is not the most common name for a segment</a:t>
            </a:r>
            <a:endParaRPr lang="en-US" dirty="0"/>
          </a:p>
          <a:p>
            <a:r>
              <a:rPr lang="en-US" dirty="0" smtClean="0"/>
              <a:t>All State and Federal Highway designations must be in the table</a:t>
            </a:r>
          </a:p>
          <a:p>
            <a:r>
              <a:rPr lang="en-US" dirty="0" smtClean="0"/>
              <a:t>Any other common or uncommon name for the road segment may be in the table</a:t>
            </a:r>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2388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idx="1"/>
          </p:nvPr>
        </p:nvSpPr>
        <p:spPr>
          <a:xfrm>
            <a:off x="457200" y="1752600"/>
            <a:ext cx="8229600" cy="4373563"/>
          </a:xfrm>
        </p:spPr>
        <p:txBody>
          <a:bodyPr/>
          <a:lstStyle/>
          <a:p>
            <a:r>
              <a:rPr lang="en-US" dirty="0" smtClean="0"/>
              <a:t>All structures and sites with an assigned street address</a:t>
            </a:r>
          </a:p>
          <a:p>
            <a:r>
              <a:rPr lang="en-US" dirty="0" smtClean="0"/>
              <a:t>One point per occupancy (apartment, lot,  store, camp site, etc)</a:t>
            </a:r>
          </a:p>
          <a:p>
            <a:r>
              <a:rPr lang="en-US" dirty="0" smtClean="0"/>
              <a:t>Points must be on the structure or site they represent , but remember to keep call routing in mind</a:t>
            </a:r>
          </a:p>
        </p:txBody>
      </p:sp>
      <p:sp>
        <p:nvSpPr>
          <p:cNvPr id="9" name="Title 1"/>
          <p:cNvSpPr>
            <a:spLocks noGrp="1"/>
          </p:cNvSpPr>
          <p:nvPr>
            <p:ph type="title"/>
          </p:nvPr>
        </p:nvSpPr>
        <p:spPr>
          <a:xfrm>
            <a:off x="457200" y="274638"/>
            <a:ext cx="8229600" cy="1143000"/>
          </a:xfrm>
        </p:spPr>
        <p:txBody>
          <a:bodyPr/>
          <a:lstStyle/>
          <a:p>
            <a:r>
              <a:rPr lang="en-US" dirty="0" smtClean="0"/>
              <a:t>Address Points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PointImage.png"/>
          <p:cNvPicPr>
            <a:picLocks noGrp="1" noChangeAspect="1"/>
          </p:cNvPicPr>
          <p:nvPr>
            <p:ph idx="1"/>
          </p:nvPr>
        </p:nvPicPr>
        <p:blipFill>
          <a:blip r:embed="rId2" cstate="print"/>
          <a:stretch>
            <a:fillRect/>
          </a:stretch>
        </p:blipFill>
        <p:spPr>
          <a:xfrm>
            <a:off x="304800" y="381000"/>
            <a:ext cx="8582515" cy="60198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Authoritative Boundaries</a:t>
            </a:r>
            <a:endParaRPr lang="en-US" dirty="0"/>
          </a:p>
        </p:txBody>
      </p:sp>
      <p:sp>
        <p:nvSpPr>
          <p:cNvPr id="3" name="Content Placeholder 2"/>
          <p:cNvSpPr>
            <a:spLocks noGrp="1"/>
          </p:cNvSpPr>
          <p:nvPr>
            <p:ph idx="1"/>
          </p:nvPr>
        </p:nvSpPr>
        <p:spPr/>
        <p:txBody>
          <a:bodyPr>
            <a:normAutofit/>
          </a:bodyPr>
          <a:lstStyle/>
          <a:p>
            <a:r>
              <a:rPr lang="en-US" dirty="0" smtClean="0"/>
              <a:t>Polygons that represent the geographic area for which the data is authoritative</a:t>
            </a:r>
          </a:p>
          <a:p>
            <a:r>
              <a:rPr lang="en-US" dirty="0" smtClean="0"/>
              <a:t>The PSAP service area</a:t>
            </a:r>
          </a:p>
          <a:p>
            <a:r>
              <a:rPr lang="en-US" dirty="0" smtClean="0"/>
              <a:t>Usually a county boundary or a city limit boundary</a:t>
            </a:r>
          </a:p>
          <a:p>
            <a:endParaRPr lang="en-US" dirty="0" smtClean="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ESBs and ESZs</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Emergency Service Boundary</a:t>
            </a:r>
          </a:p>
          <a:p>
            <a:pPr lvl="1"/>
            <a:r>
              <a:rPr lang="en-US" dirty="0" smtClean="0"/>
              <a:t>Polygon representing service areas for emergency service agencies.  </a:t>
            </a:r>
          </a:p>
          <a:p>
            <a:pPr lvl="1"/>
            <a:r>
              <a:rPr lang="en-US" dirty="0" smtClean="0"/>
              <a:t>PSAP, Law </a:t>
            </a:r>
            <a:r>
              <a:rPr lang="en-US" dirty="0" smtClean="0"/>
              <a:t>enforcement, Fire and EMS at a minimum, but could also include others like First Responders, Rescue, Special Tactical Units</a:t>
            </a:r>
          </a:p>
          <a:p>
            <a:r>
              <a:rPr lang="en-US" dirty="0" smtClean="0"/>
              <a:t>Emergency Service Zone</a:t>
            </a:r>
          </a:p>
          <a:p>
            <a:pPr lvl="1"/>
            <a:r>
              <a:rPr lang="en-US" dirty="0" smtClean="0"/>
              <a:t>The area related to a particular ESN or Emergency Service Number</a:t>
            </a:r>
          </a:p>
          <a:p>
            <a:pPr lvl="1"/>
            <a:r>
              <a:rPr lang="en-US" dirty="0" smtClean="0"/>
              <a:t>Should be the geometric union of law enforcement, fire and EMS service polygons</a:t>
            </a:r>
          </a:p>
          <a:p>
            <a:endParaRPr lang="en-US" dirty="0" smtClean="0"/>
          </a:p>
          <a:p>
            <a:endParaRPr lang="en-US" dirty="0" smtClean="0"/>
          </a:p>
          <a:p>
            <a:endParaRPr lang="en-US"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58161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7772400" cy="2362200"/>
          </a:xfrm>
        </p:spPr>
        <p:txBody>
          <a:bodyPr>
            <a:normAutofit fontScale="90000"/>
          </a:bodyPr>
          <a:lstStyle/>
          <a:p>
            <a:r>
              <a:rPr lang="en-US" sz="6000" dirty="0" smtClean="0"/>
              <a:t>NG9-1-1 Primer</a:t>
            </a:r>
            <a:br>
              <a:rPr lang="en-US" sz="6000" dirty="0" smtClean="0"/>
            </a:br>
            <a:r>
              <a:rPr lang="en-US" sz="4800" dirty="0" smtClean="0"/>
              <a:t/>
            </a:r>
            <a:br>
              <a:rPr lang="en-US" sz="4800" dirty="0" smtClean="0"/>
            </a:br>
            <a:endParaRPr lang="en-US" sz="4800"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ESBs and ESZs:  Why we need both</a:t>
            </a:r>
            <a:endParaRPr lang="en-US" dirty="0"/>
          </a:p>
        </p:txBody>
      </p:sp>
      <p:sp>
        <p:nvSpPr>
          <p:cNvPr id="3" name="Content Placeholder 2"/>
          <p:cNvSpPr>
            <a:spLocks noGrp="1"/>
          </p:cNvSpPr>
          <p:nvPr>
            <p:ph idx="1"/>
          </p:nvPr>
        </p:nvSpPr>
        <p:spPr/>
        <p:txBody>
          <a:bodyPr/>
          <a:lstStyle/>
          <a:p>
            <a:r>
              <a:rPr lang="en-US" dirty="0" smtClean="0"/>
              <a:t>The ESN and ESZ will eventually be obsolete, but they are very important today</a:t>
            </a:r>
          </a:p>
          <a:p>
            <a:r>
              <a:rPr lang="en-US" dirty="0" smtClean="0"/>
              <a:t>ESBs can represent more emergency service agencies and NG9-1-1 will be able to relay that information to call-takers</a:t>
            </a:r>
            <a:endParaRPr lang="en-US"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Topology for ESBs and ESZs</a:t>
            </a:r>
            <a:endParaRPr lang="en-US" dirty="0"/>
          </a:p>
        </p:txBody>
      </p:sp>
      <p:sp>
        <p:nvSpPr>
          <p:cNvPr id="3" name="Content Placeholder 2"/>
          <p:cNvSpPr>
            <a:spLocks noGrp="1"/>
          </p:cNvSpPr>
          <p:nvPr>
            <p:ph idx="1"/>
          </p:nvPr>
        </p:nvSpPr>
        <p:spPr/>
        <p:txBody>
          <a:bodyPr>
            <a:normAutofit lnSpcReduction="10000"/>
          </a:bodyPr>
          <a:lstStyle/>
          <a:p>
            <a:r>
              <a:rPr lang="en-US" dirty="0" smtClean="0"/>
              <a:t>Each Emergency Service Boundary layer must fill the Authoritative Boundary polygons completely with no gaps and no overlaps</a:t>
            </a:r>
          </a:p>
          <a:p>
            <a:r>
              <a:rPr lang="en-US" dirty="0" smtClean="0"/>
              <a:t>If a combined ESB layer is used, the </a:t>
            </a:r>
            <a:r>
              <a:rPr lang="en-US" dirty="0" smtClean="0"/>
              <a:t>PSAP, LAW</a:t>
            </a:r>
            <a:r>
              <a:rPr lang="en-US" dirty="0" smtClean="0"/>
              <a:t>, FIRE and EMS fields must be complete for every feature</a:t>
            </a:r>
          </a:p>
          <a:p>
            <a:r>
              <a:rPr lang="en-US" dirty="0" smtClean="0"/>
              <a:t>The Emergency Service Zone layer must fill the Authoritative Boundary polygons completely with no gaps and no overlaps</a:t>
            </a:r>
            <a:endParaRPr lang="en-US"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Grant-funded Remediation</a:t>
            </a:r>
            <a:endParaRPr lang="en-US" dirty="0"/>
          </a:p>
        </p:txBody>
      </p:sp>
      <p:sp>
        <p:nvSpPr>
          <p:cNvPr id="3" name="Content Placeholder 2"/>
          <p:cNvSpPr>
            <a:spLocks noGrp="1"/>
          </p:cNvSpPr>
          <p:nvPr>
            <p:ph idx="1"/>
          </p:nvPr>
        </p:nvSpPr>
        <p:spPr/>
        <p:txBody>
          <a:bodyPr/>
          <a:lstStyle/>
          <a:p>
            <a:r>
              <a:rPr lang="en-US" dirty="0" smtClean="0"/>
              <a:t>Phase 1:  Road Centerlines, Road Alias Table, Address Points, Authoritative Boundaries, Emergency Service Boundaries, Emergency Service Zones</a:t>
            </a:r>
          </a:p>
          <a:p>
            <a:r>
              <a:rPr lang="en-US" dirty="0" smtClean="0"/>
              <a:t>Phase 2:  Cell Sites and Sectors, Emergency Service Agency Locations, Municipality Boundaries, Municipality Divisions, Neighborhoods, Counties and States</a:t>
            </a:r>
            <a:endParaRPr lang="en-US"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will grant money pay for in Phase 1?</a:t>
            </a:r>
            <a:endParaRPr lang="en-US" dirty="0"/>
          </a:p>
        </p:txBody>
      </p:sp>
      <p:sp>
        <p:nvSpPr>
          <p:cNvPr id="3" name="Content Placeholder 2"/>
          <p:cNvSpPr>
            <a:spLocks noGrp="1"/>
          </p:cNvSpPr>
          <p:nvPr>
            <p:ph idx="1"/>
          </p:nvPr>
        </p:nvSpPr>
        <p:spPr>
          <a:xfrm>
            <a:off x="457200" y="1600201"/>
            <a:ext cx="8229600" cy="2133600"/>
          </a:xfrm>
        </p:spPr>
        <p:txBody>
          <a:bodyPr>
            <a:normAutofit lnSpcReduction="10000"/>
          </a:bodyPr>
          <a:lstStyle/>
          <a:p>
            <a:r>
              <a:rPr lang="en-US" dirty="0" smtClean="0"/>
              <a:t>Correcting all Phase 1 data layers for proper placement, topology and attribution</a:t>
            </a:r>
          </a:p>
          <a:p>
            <a:r>
              <a:rPr lang="en-US" dirty="0" smtClean="0"/>
              <a:t>Creating the features needed to complete the Phase 1 data layers</a:t>
            </a:r>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get created with funding?</a:t>
            </a:r>
            <a:endParaRPr lang="en-US" dirty="0"/>
          </a:p>
        </p:txBody>
      </p:sp>
      <p:sp>
        <p:nvSpPr>
          <p:cNvPr id="3" name="Content Placeholder 2"/>
          <p:cNvSpPr>
            <a:spLocks noGrp="1"/>
          </p:cNvSpPr>
          <p:nvPr>
            <p:ph idx="1"/>
          </p:nvPr>
        </p:nvSpPr>
        <p:spPr/>
        <p:txBody>
          <a:bodyPr numCol="2"/>
          <a:lstStyle/>
          <a:p>
            <a:r>
              <a:rPr lang="en-US" dirty="0" smtClean="0"/>
              <a:t>Road Centerlines</a:t>
            </a:r>
          </a:p>
          <a:p>
            <a:pPr lvl="1"/>
            <a:r>
              <a:rPr lang="en-US" dirty="0" smtClean="0"/>
              <a:t>Public Roads</a:t>
            </a:r>
          </a:p>
          <a:p>
            <a:pPr lvl="1"/>
            <a:r>
              <a:rPr lang="en-US" dirty="0" smtClean="0"/>
              <a:t>Addressed Private Roads</a:t>
            </a:r>
          </a:p>
          <a:p>
            <a:r>
              <a:rPr lang="en-US" dirty="0" smtClean="0"/>
              <a:t>Road Alias Table</a:t>
            </a:r>
          </a:p>
          <a:p>
            <a:pPr lvl="1"/>
            <a:r>
              <a:rPr lang="en-US" dirty="0" smtClean="0"/>
              <a:t>Highways</a:t>
            </a:r>
          </a:p>
          <a:p>
            <a:pPr lvl="1"/>
            <a:r>
              <a:rPr lang="en-US" dirty="0" smtClean="0"/>
              <a:t>Anything provided by the PSAP</a:t>
            </a:r>
          </a:p>
          <a:p>
            <a:r>
              <a:rPr lang="en-US" dirty="0" smtClean="0"/>
              <a:t>Address Points</a:t>
            </a:r>
          </a:p>
          <a:p>
            <a:pPr lvl="1"/>
            <a:r>
              <a:rPr lang="en-US" dirty="0" smtClean="0"/>
              <a:t>The “primary” point for any addressed structure or site</a:t>
            </a:r>
          </a:p>
          <a:p>
            <a:r>
              <a:rPr lang="en-US" dirty="0" smtClean="0"/>
              <a:t>ABs, ESBs, ESNs</a:t>
            </a:r>
          </a:p>
          <a:p>
            <a:pPr lvl="1"/>
            <a:r>
              <a:rPr lang="en-US" dirty="0" smtClean="0"/>
              <a:t>Any needed feature </a:t>
            </a:r>
          </a:p>
          <a:p>
            <a:endParaRPr lang="en-US" dirty="0" smtClean="0"/>
          </a:p>
          <a:p>
            <a:endParaRPr lang="en-US"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not be funded?</a:t>
            </a:r>
            <a:endParaRPr lang="en-US" dirty="0"/>
          </a:p>
        </p:txBody>
      </p:sp>
      <p:sp>
        <p:nvSpPr>
          <p:cNvPr id="3" name="Content Placeholder 2"/>
          <p:cNvSpPr>
            <a:spLocks noGrp="1"/>
          </p:cNvSpPr>
          <p:nvPr>
            <p:ph idx="1"/>
          </p:nvPr>
        </p:nvSpPr>
        <p:spPr/>
        <p:txBody>
          <a:bodyPr>
            <a:normAutofit/>
          </a:bodyPr>
          <a:lstStyle/>
          <a:p>
            <a:r>
              <a:rPr lang="en-US" dirty="0" smtClean="0"/>
              <a:t>CAMA correction</a:t>
            </a:r>
          </a:p>
          <a:p>
            <a:r>
              <a:rPr lang="en-US" dirty="0" smtClean="0"/>
              <a:t>Centerlines for driveways and other private roads that are not addressed</a:t>
            </a:r>
          </a:p>
          <a:p>
            <a:r>
              <a:rPr lang="en-US" dirty="0" smtClean="0"/>
              <a:t>Features outside the Authoritative Boundary polygons</a:t>
            </a:r>
          </a:p>
          <a:p>
            <a:r>
              <a:rPr lang="en-US" dirty="0" smtClean="0"/>
              <a:t>Travel or research time for populating attributes or records considered optional</a:t>
            </a:r>
          </a:p>
          <a:p>
            <a:endParaRPr lang="en-US"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 </a:t>
            </a:r>
            <a:endParaRPr lang="en-US" dirty="0"/>
          </a:p>
        </p:txBody>
      </p:sp>
      <p:sp>
        <p:nvSpPr>
          <p:cNvPr id="5" name="Subtitle 4"/>
          <p:cNvSpPr>
            <a:spLocks noGrp="1"/>
          </p:cNvSpPr>
          <p:nvPr>
            <p:ph type="subTitle" idx="1"/>
          </p:nvPr>
        </p:nvSpPr>
        <p:spPr/>
        <p:txBody>
          <a:bodyPr/>
          <a:lstStyle/>
          <a:p>
            <a:r>
              <a:rPr lang="en-US" dirty="0" smtClean="0"/>
              <a:t>GIS Subcommittee</a:t>
            </a:r>
          </a:p>
          <a:p>
            <a:r>
              <a:rPr lang="en-US" dirty="0" smtClean="0"/>
              <a:t>Kansas 911 Coordinating Council</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Grp="1" noChangeArrowheads="1"/>
          </p:cNvSpPr>
          <p:nvPr>
            <p:ph type="title"/>
          </p:nvPr>
        </p:nvSpPr>
        <p:spPr>
          <a:xfrm>
            <a:off x="381000" y="228600"/>
            <a:ext cx="8382000" cy="914400"/>
          </a:xfrm>
        </p:spPr>
        <p:txBody>
          <a:bodyPr>
            <a:normAutofit/>
          </a:bodyPr>
          <a:lstStyle/>
          <a:p>
            <a:pPr eaLnBrk="1" hangingPunct="1"/>
            <a:r>
              <a:rPr lang="en-US" b="1" dirty="0" smtClean="0"/>
              <a:t>E9-1-1                       NG9-1-1</a:t>
            </a:r>
          </a:p>
        </p:txBody>
      </p:sp>
      <p:sp>
        <p:nvSpPr>
          <p:cNvPr id="16" name="Flowchart: Terminator 15"/>
          <p:cNvSpPr/>
          <p:nvPr/>
        </p:nvSpPr>
        <p:spPr>
          <a:xfrm>
            <a:off x="1752600" y="1828800"/>
            <a:ext cx="1600200" cy="609600"/>
          </a:xfrm>
          <a:prstGeom prst="flowChartTerminator">
            <a:avLst/>
          </a:prstGeom>
          <a:solidFill>
            <a:schemeClr val="accent6">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Call is placed</a:t>
            </a:r>
            <a:endParaRPr lang="en-US" dirty="0"/>
          </a:p>
        </p:txBody>
      </p:sp>
      <p:sp>
        <p:nvSpPr>
          <p:cNvPr id="21" name="Flowchart: Process 20"/>
          <p:cNvSpPr/>
          <p:nvPr/>
        </p:nvSpPr>
        <p:spPr>
          <a:xfrm>
            <a:off x="1981200" y="3352800"/>
            <a:ext cx="1143000" cy="762000"/>
          </a:xfrm>
          <a:prstGeom prst="flowChartProcess">
            <a:avLst/>
          </a:prstGeom>
          <a:solidFill>
            <a:schemeClr val="accent6">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Selective Router</a:t>
            </a:r>
            <a:endParaRPr lang="en-US" dirty="0"/>
          </a:p>
        </p:txBody>
      </p:sp>
      <p:sp>
        <p:nvSpPr>
          <p:cNvPr id="22" name="Flowchart: Magnetic Disk 21"/>
          <p:cNvSpPr/>
          <p:nvPr/>
        </p:nvSpPr>
        <p:spPr>
          <a:xfrm>
            <a:off x="457200" y="3352800"/>
            <a:ext cx="838200" cy="762000"/>
          </a:xfrm>
          <a:prstGeom prst="flowChartMagneticDisk">
            <a:avLst/>
          </a:prstGeom>
          <a:solidFill>
            <a:schemeClr val="accent6">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MSAG</a:t>
            </a:r>
            <a:endParaRPr lang="en-US" dirty="0"/>
          </a:p>
        </p:txBody>
      </p:sp>
      <p:sp>
        <p:nvSpPr>
          <p:cNvPr id="28" name="Flowchart: Terminator 27"/>
          <p:cNvSpPr/>
          <p:nvPr/>
        </p:nvSpPr>
        <p:spPr>
          <a:xfrm>
            <a:off x="1905000" y="5105400"/>
            <a:ext cx="1295400" cy="609600"/>
          </a:xfrm>
          <a:prstGeom prst="flowChartTerminator">
            <a:avLst/>
          </a:prstGeom>
          <a:solidFill>
            <a:schemeClr val="accent6">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PSAP</a:t>
            </a:r>
            <a:endParaRPr lang="en-US" dirty="0"/>
          </a:p>
        </p:txBody>
      </p:sp>
      <p:cxnSp>
        <p:nvCxnSpPr>
          <p:cNvPr id="30" name="Straight Arrow Connector 29"/>
          <p:cNvCxnSpPr>
            <a:stCxn id="16" idx="2"/>
            <a:endCxn id="21" idx="0"/>
          </p:cNvCxnSpPr>
          <p:nvPr/>
        </p:nvCxnSpPr>
        <p:spPr>
          <a:xfrm>
            <a:off x="2552700" y="2438400"/>
            <a:ext cx="0" cy="914400"/>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1" idx="1"/>
            <a:endCxn id="22" idx="4"/>
          </p:cNvCxnSpPr>
          <p:nvPr/>
        </p:nvCxnSpPr>
        <p:spPr>
          <a:xfrm flipH="1">
            <a:off x="1295400" y="3733800"/>
            <a:ext cx="685800" cy="0"/>
          </a:xfrm>
          <a:prstGeom prst="straightConnector1">
            <a:avLst/>
          </a:prstGeom>
          <a:ln w="25400">
            <a:solidFill>
              <a:schemeClr val="accent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1" idx="2"/>
            <a:endCxn id="28" idx="0"/>
          </p:cNvCxnSpPr>
          <p:nvPr/>
        </p:nvCxnSpPr>
        <p:spPr>
          <a:xfrm>
            <a:off x="2552700" y="4114800"/>
            <a:ext cx="0" cy="990600"/>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Flowchart: Terminator 40"/>
          <p:cNvSpPr/>
          <p:nvPr/>
        </p:nvSpPr>
        <p:spPr>
          <a:xfrm>
            <a:off x="5410200" y="1828800"/>
            <a:ext cx="1600200" cy="609600"/>
          </a:xfrm>
          <a:prstGeom prst="flowChartTerminator">
            <a:avLst/>
          </a:prstGeom>
          <a:solidFill>
            <a:srgbClr val="0070C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Call is placed</a:t>
            </a:r>
            <a:endParaRPr lang="en-US" dirty="0"/>
          </a:p>
        </p:txBody>
      </p:sp>
      <p:sp>
        <p:nvSpPr>
          <p:cNvPr id="43" name="Flowchart: Magnetic Disk 42"/>
          <p:cNvSpPr/>
          <p:nvPr/>
        </p:nvSpPr>
        <p:spPr>
          <a:xfrm>
            <a:off x="7696200" y="3352800"/>
            <a:ext cx="838200" cy="762000"/>
          </a:xfrm>
          <a:prstGeom prst="flowChartMagneticDisk">
            <a:avLst/>
          </a:prstGeom>
          <a:solidFill>
            <a:srgbClr val="0070C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GIS</a:t>
            </a:r>
            <a:endParaRPr lang="en-US" dirty="0"/>
          </a:p>
        </p:txBody>
      </p:sp>
      <p:sp>
        <p:nvSpPr>
          <p:cNvPr id="44" name="Flowchart: Terminator 43"/>
          <p:cNvSpPr/>
          <p:nvPr/>
        </p:nvSpPr>
        <p:spPr>
          <a:xfrm>
            <a:off x="5562600" y="5105400"/>
            <a:ext cx="1295400" cy="609600"/>
          </a:xfrm>
          <a:prstGeom prst="flowChartTerminator">
            <a:avLst/>
          </a:prstGeom>
          <a:solidFill>
            <a:srgbClr val="0070C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PSAP</a:t>
            </a:r>
            <a:endParaRPr lang="en-US" dirty="0"/>
          </a:p>
        </p:txBody>
      </p:sp>
      <p:cxnSp>
        <p:nvCxnSpPr>
          <p:cNvPr id="45" name="Straight Arrow Connector 44"/>
          <p:cNvCxnSpPr>
            <a:stCxn id="41" idx="2"/>
            <a:endCxn id="52" idx="3"/>
          </p:cNvCxnSpPr>
          <p:nvPr/>
        </p:nvCxnSpPr>
        <p:spPr>
          <a:xfrm>
            <a:off x="6210300" y="2438400"/>
            <a:ext cx="0" cy="890482"/>
          </a:xfrm>
          <a:prstGeom prst="straightConnector1">
            <a:avLst/>
          </a:prstGeom>
          <a:ln w="254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2" idx="0"/>
            <a:endCxn id="43" idx="2"/>
          </p:cNvCxnSpPr>
          <p:nvPr/>
        </p:nvCxnSpPr>
        <p:spPr>
          <a:xfrm>
            <a:off x="7009067" y="3733800"/>
            <a:ext cx="687133" cy="0"/>
          </a:xfrm>
          <a:prstGeom prst="straightConnector1">
            <a:avLst/>
          </a:prstGeom>
          <a:ln w="25400">
            <a:solidFill>
              <a:schemeClr val="accent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52" idx="1"/>
            <a:endCxn id="44" idx="0"/>
          </p:cNvCxnSpPr>
          <p:nvPr/>
        </p:nvCxnSpPr>
        <p:spPr>
          <a:xfrm>
            <a:off x="6210300" y="4190026"/>
            <a:ext cx="0" cy="915374"/>
          </a:xfrm>
          <a:prstGeom prst="straightConnector1">
            <a:avLst/>
          </a:prstGeom>
          <a:ln w="254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Cloud 51"/>
          <p:cNvSpPr/>
          <p:nvPr/>
        </p:nvSpPr>
        <p:spPr>
          <a:xfrm>
            <a:off x="5410200" y="3276600"/>
            <a:ext cx="1600200" cy="9144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accent1">
                    <a:lumMod val="50000"/>
                  </a:schemeClr>
                </a:solidFill>
              </a:rPr>
              <a:t>ESInet</a:t>
            </a:r>
            <a:endParaRPr lang="en-US" dirty="0">
              <a:solidFill>
                <a:schemeClr val="accent1">
                  <a:lumMod val="50000"/>
                </a:schemeClr>
              </a:solidFill>
            </a:endParaRPr>
          </a:p>
        </p:txBody>
      </p:sp>
      <p:cxnSp>
        <p:nvCxnSpPr>
          <p:cNvPr id="66" name="Straight Connector 65"/>
          <p:cNvCxnSpPr/>
          <p:nvPr/>
        </p:nvCxnSpPr>
        <p:spPr>
          <a:xfrm>
            <a:off x="4495800" y="457200"/>
            <a:ext cx="0" cy="5791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Driving NG9-1-1</a:t>
            </a:r>
            <a:endParaRPr lang="en-US" dirty="0"/>
          </a:p>
        </p:txBody>
      </p:sp>
      <p:sp>
        <p:nvSpPr>
          <p:cNvPr id="3" name="Content Placeholder 2"/>
          <p:cNvSpPr>
            <a:spLocks noGrp="1"/>
          </p:cNvSpPr>
          <p:nvPr>
            <p:ph idx="1"/>
          </p:nvPr>
        </p:nvSpPr>
        <p:spPr>
          <a:xfrm>
            <a:off x="402957" y="1534870"/>
            <a:ext cx="8382000" cy="5513630"/>
          </a:xfrm>
        </p:spPr>
        <p:txBody>
          <a:bodyPr/>
          <a:lstStyle/>
          <a:p>
            <a:pPr marL="1036638" lvl="2" indent="-206375" defTabSz="830263" eaLnBrk="1" hangingPunct="1">
              <a:lnSpc>
                <a:spcPts val="2800"/>
              </a:lnSpc>
              <a:spcBef>
                <a:spcPct val="20000"/>
              </a:spcBef>
              <a:spcAft>
                <a:spcPct val="0"/>
              </a:spcAft>
              <a:buClrTx/>
              <a:buFont typeface="Tahoma" pitchFamily="34" charset="0"/>
              <a:buChar char="-"/>
              <a:defRPr/>
            </a:pPr>
            <a:r>
              <a:rPr lang="en-US" sz="2800" b="1" dirty="0" smtClean="0">
                <a:solidFill>
                  <a:schemeClr val="accent6">
                    <a:lumMod val="10000"/>
                  </a:schemeClr>
                </a:solidFill>
                <a:cs typeface="Tahoma" pitchFamily="34" charset="0"/>
              </a:rPr>
              <a:t>Newer Technologies/Services</a:t>
            </a:r>
          </a:p>
          <a:p>
            <a:pPr marL="1450975" lvl="3" indent="-206375" defTabSz="830263" eaLnBrk="1" hangingPunct="1">
              <a:lnSpc>
                <a:spcPts val="2800"/>
              </a:lnSpc>
              <a:spcBef>
                <a:spcPct val="20000"/>
              </a:spcBef>
              <a:spcAft>
                <a:spcPct val="0"/>
              </a:spcAft>
              <a:buClrTx/>
              <a:buFont typeface="Tahoma" pitchFamily="34" charset="0"/>
              <a:buChar char="-"/>
              <a:defRPr/>
            </a:pPr>
            <a:r>
              <a:rPr lang="en-US" sz="2400" dirty="0" smtClean="0">
                <a:solidFill>
                  <a:schemeClr val="accent6">
                    <a:lumMod val="10000"/>
                  </a:schemeClr>
                </a:solidFill>
                <a:cs typeface="Tahoma" pitchFamily="34" charset="0"/>
              </a:rPr>
              <a:t>Text, Image, Video, </a:t>
            </a:r>
            <a:r>
              <a:rPr lang="en-US" sz="2400" dirty="0" err="1" smtClean="0">
                <a:solidFill>
                  <a:schemeClr val="accent6">
                    <a:lumMod val="10000"/>
                  </a:schemeClr>
                </a:solidFill>
                <a:cs typeface="Tahoma" pitchFamily="34" charset="0"/>
              </a:rPr>
              <a:t>Telematics</a:t>
            </a:r>
            <a:r>
              <a:rPr lang="en-US" sz="2400" dirty="0" smtClean="0">
                <a:solidFill>
                  <a:schemeClr val="accent6">
                    <a:lumMod val="10000"/>
                  </a:schemeClr>
                </a:solidFill>
                <a:cs typeface="Tahoma" pitchFamily="34" charset="0"/>
              </a:rPr>
              <a:t>, Sensors, Subscriber Info</a:t>
            </a:r>
          </a:p>
          <a:p>
            <a:pPr marL="1450975" lvl="3" indent="-206375" defTabSz="830263" eaLnBrk="1" hangingPunct="1">
              <a:lnSpc>
                <a:spcPts val="2800"/>
              </a:lnSpc>
              <a:spcBef>
                <a:spcPct val="20000"/>
              </a:spcBef>
              <a:spcAft>
                <a:spcPct val="0"/>
              </a:spcAft>
              <a:buClrTx/>
              <a:buNone/>
              <a:defRPr/>
            </a:pPr>
            <a:endParaRPr lang="en-US" sz="2400" dirty="0" smtClean="0">
              <a:solidFill>
                <a:schemeClr val="accent6">
                  <a:lumMod val="10000"/>
                </a:schemeClr>
              </a:solidFill>
              <a:cs typeface="Tahoma" pitchFamily="34" charset="0"/>
            </a:endParaRPr>
          </a:p>
          <a:p>
            <a:pPr marL="1036638" lvl="2" indent="-206375" defTabSz="830263" eaLnBrk="1" hangingPunct="1">
              <a:lnSpc>
                <a:spcPts val="2800"/>
              </a:lnSpc>
              <a:spcBef>
                <a:spcPct val="20000"/>
              </a:spcBef>
              <a:spcAft>
                <a:spcPct val="0"/>
              </a:spcAft>
              <a:buClrTx/>
              <a:buFont typeface="Tahoma" pitchFamily="34" charset="0"/>
              <a:buChar char="-"/>
              <a:defRPr/>
            </a:pPr>
            <a:r>
              <a:rPr lang="en-US" sz="2800" b="1" dirty="0" smtClean="0">
                <a:solidFill>
                  <a:schemeClr val="accent6">
                    <a:lumMod val="10000"/>
                  </a:schemeClr>
                </a:solidFill>
                <a:cs typeface="Tahoma" pitchFamily="34" charset="0"/>
              </a:rPr>
              <a:t>Improve Survivability</a:t>
            </a:r>
          </a:p>
          <a:p>
            <a:pPr marL="1450975" lvl="3" indent="-206375" defTabSz="830263" eaLnBrk="1" hangingPunct="1">
              <a:lnSpc>
                <a:spcPts val="2800"/>
              </a:lnSpc>
              <a:spcBef>
                <a:spcPct val="20000"/>
              </a:spcBef>
              <a:spcAft>
                <a:spcPct val="0"/>
              </a:spcAft>
              <a:buClrTx/>
              <a:buFont typeface="Tahoma" pitchFamily="34" charset="0"/>
              <a:buChar char="-"/>
              <a:defRPr/>
            </a:pPr>
            <a:r>
              <a:rPr lang="en-US" sz="2800" dirty="0" smtClean="0">
                <a:solidFill>
                  <a:schemeClr val="accent6">
                    <a:lumMod val="10000"/>
                  </a:schemeClr>
                </a:solidFill>
                <a:cs typeface="Tahoma" pitchFamily="34" charset="0"/>
              </a:rPr>
              <a:t>Network Resilience, Virtual PSAPs</a:t>
            </a:r>
          </a:p>
          <a:p>
            <a:pPr marL="1450975" lvl="3" indent="-206375" defTabSz="830263" eaLnBrk="1" hangingPunct="1">
              <a:lnSpc>
                <a:spcPts val="2800"/>
              </a:lnSpc>
              <a:spcBef>
                <a:spcPct val="20000"/>
              </a:spcBef>
              <a:spcAft>
                <a:spcPct val="0"/>
              </a:spcAft>
              <a:buClrTx/>
              <a:buFont typeface="Tahoma" pitchFamily="34" charset="0"/>
              <a:buChar char="-"/>
              <a:defRPr/>
            </a:pPr>
            <a:endParaRPr lang="en-US" sz="2800" dirty="0" smtClean="0">
              <a:solidFill>
                <a:schemeClr val="accent6">
                  <a:lumMod val="10000"/>
                </a:schemeClr>
              </a:solidFill>
              <a:cs typeface="Tahoma" pitchFamily="34" charset="0"/>
            </a:endParaRPr>
          </a:p>
          <a:p>
            <a:pPr marL="1036638" lvl="2" indent="-206375" defTabSz="830263" eaLnBrk="1" hangingPunct="1">
              <a:lnSpc>
                <a:spcPts val="2800"/>
              </a:lnSpc>
              <a:spcBef>
                <a:spcPct val="20000"/>
              </a:spcBef>
              <a:spcAft>
                <a:spcPct val="0"/>
              </a:spcAft>
              <a:buClrTx/>
              <a:buFont typeface="Tahoma" pitchFamily="34" charset="0"/>
              <a:buChar char="-"/>
              <a:defRPr/>
            </a:pPr>
            <a:r>
              <a:rPr lang="en-US" sz="2800" b="1" dirty="0" smtClean="0">
                <a:solidFill>
                  <a:schemeClr val="accent6">
                    <a:lumMod val="10000"/>
                  </a:schemeClr>
                </a:solidFill>
                <a:cs typeface="Tahoma" pitchFamily="34" charset="0"/>
              </a:rPr>
              <a:t>Improve Interoperability and Information Sharing</a:t>
            </a:r>
          </a:p>
          <a:p>
            <a:pPr marL="1036638" lvl="2" indent="-206375" defTabSz="830263" eaLnBrk="1" hangingPunct="1">
              <a:lnSpc>
                <a:spcPts val="2800"/>
              </a:lnSpc>
              <a:spcBef>
                <a:spcPct val="20000"/>
              </a:spcBef>
              <a:spcAft>
                <a:spcPct val="0"/>
              </a:spcAft>
              <a:buClrTx/>
              <a:buFont typeface="Tahoma" pitchFamily="34" charset="0"/>
              <a:buChar char="-"/>
              <a:defRPr/>
            </a:pPr>
            <a:endParaRPr lang="en-US" sz="2800" b="1" dirty="0" smtClean="0">
              <a:solidFill>
                <a:schemeClr val="accent6">
                  <a:lumMod val="10000"/>
                </a:schemeClr>
              </a:solidFill>
              <a:cs typeface="Tahoma" pitchFamily="34" charset="0"/>
            </a:endParaRPr>
          </a:p>
          <a:p>
            <a:pPr marL="1036638" lvl="2" indent="-206375" defTabSz="830263" eaLnBrk="1" hangingPunct="1">
              <a:lnSpc>
                <a:spcPts val="2800"/>
              </a:lnSpc>
              <a:spcBef>
                <a:spcPct val="20000"/>
              </a:spcBef>
              <a:spcAft>
                <a:spcPct val="0"/>
              </a:spcAft>
              <a:buClrTx/>
              <a:buFont typeface="Tahoma" pitchFamily="34" charset="0"/>
              <a:buChar char="-"/>
              <a:defRPr/>
            </a:pPr>
            <a:r>
              <a:rPr lang="en-US" sz="2800" b="1" dirty="0" smtClean="0">
                <a:solidFill>
                  <a:schemeClr val="accent6">
                    <a:lumMod val="10000"/>
                  </a:schemeClr>
                </a:solidFill>
                <a:cs typeface="Tahoma" pitchFamily="34" charset="0"/>
              </a:rPr>
              <a:t>Need to “Mainstream” 9-1-1 Technology</a:t>
            </a:r>
            <a:endParaRPr lang="en-US" sz="2800" b="1" dirty="0">
              <a:cs typeface="Tahoma" pitchFamily="34" charset="0"/>
            </a:endParaRPr>
          </a:p>
        </p:txBody>
      </p:sp>
      <p:pic>
        <p:nvPicPr>
          <p:cNvPr id="4" name="Picture 3" descr="NENA.png"/>
          <p:cNvPicPr>
            <a:picLocks noChangeAspect="1"/>
          </p:cNvPicPr>
          <p:nvPr/>
        </p:nvPicPr>
        <p:blipFill>
          <a:blip r:embed="rId3" cstate="print"/>
          <a:stretch>
            <a:fillRect/>
          </a:stretch>
        </p:blipFill>
        <p:spPr>
          <a:xfrm>
            <a:off x="8077200" y="5943600"/>
            <a:ext cx="876376" cy="723963"/>
          </a:xfrm>
          <a:prstGeom prst="rect">
            <a:avLst/>
          </a:prstGeom>
        </p:spPr>
      </p:pic>
      <p:sp>
        <p:nvSpPr>
          <p:cNvPr id="6" name="Rectangle 5"/>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Grp="1" noChangeArrowheads="1"/>
          </p:cNvSpPr>
          <p:nvPr>
            <p:ph type="title"/>
          </p:nvPr>
        </p:nvSpPr>
        <p:spPr/>
        <p:txBody>
          <a:bodyPr/>
          <a:lstStyle/>
          <a:p>
            <a:pPr eaLnBrk="1" hangingPunct="1"/>
            <a:r>
              <a:rPr lang="en-US" dirty="0" smtClean="0"/>
              <a:t>How NG9-1-1 is Different</a:t>
            </a:r>
          </a:p>
        </p:txBody>
      </p:sp>
      <p:sp>
        <p:nvSpPr>
          <p:cNvPr id="2064" name="Rectangle 16"/>
          <p:cNvSpPr>
            <a:spLocks noGrp="1" noChangeArrowheads="1"/>
          </p:cNvSpPr>
          <p:nvPr>
            <p:ph idx="1"/>
          </p:nvPr>
        </p:nvSpPr>
        <p:spPr>
          <a:xfrm>
            <a:off x="341870" y="1832575"/>
            <a:ext cx="8505825" cy="4730750"/>
          </a:xfrm>
        </p:spPr>
        <p:txBody>
          <a:bodyPr/>
          <a:lstStyle/>
          <a:p>
            <a:pPr eaLnBrk="1" hangingPunct="1">
              <a:spcAft>
                <a:spcPts val="0"/>
              </a:spcAft>
              <a:buNone/>
              <a:defRPr/>
            </a:pPr>
            <a:r>
              <a:rPr lang="en-US" sz="2400" dirty="0" smtClean="0"/>
              <a:t> </a:t>
            </a:r>
          </a:p>
        </p:txBody>
      </p:sp>
      <p:sp>
        <p:nvSpPr>
          <p:cNvPr id="18" name="TextBox 17"/>
          <p:cNvSpPr txBox="1"/>
          <p:nvPr/>
        </p:nvSpPr>
        <p:spPr>
          <a:xfrm>
            <a:off x="977900" y="1377501"/>
            <a:ext cx="7861300" cy="4832092"/>
          </a:xfrm>
          <a:prstGeom prst="rect">
            <a:avLst/>
          </a:prstGeom>
          <a:noFill/>
        </p:spPr>
        <p:txBody>
          <a:bodyPr wrap="square" rtlCol="0">
            <a:spAutoFit/>
          </a:bodyPr>
          <a:lstStyle/>
          <a:p>
            <a:pPr fontAlgn="base">
              <a:spcBef>
                <a:spcPct val="0"/>
              </a:spcBef>
              <a:spcAft>
                <a:spcPct val="0"/>
              </a:spcAft>
              <a:buFontTx/>
              <a:buChar char="-"/>
            </a:pPr>
            <a:r>
              <a:rPr lang="en-US" dirty="0" smtClean="0">
                <a:solidFill>
                  <a:srgbClr val="000000"/>
                </a:solidFill>
              </a:rPr>
              <a:t>  </a:t>
            </a:r>
            <a:r>
              <a:rPr lang="en-US" sz="2800" b="1" dirty="0" smtClean="0">
                <a:solidFill>
                  <a:srgbClr val="000000"/>
                </a:solidFill>
                <a:latin typeface="Tahoma" pitchFamily="34" charset="0"/>
                <a:cs typeface="Tahoma" pitchFamily="34" charset="0"/>
              </a:rPr>
              <a:t>Technology:</a:t>
            </a:r>
          </a:p>
          <a:p>
            <a:pPr lvl="1" fontAlgn="base">
              <a:spcBef>
                <a:spcPct val="0"/>
              </a:spcBef>
              <a:spcAft>
                <a:spcPct val="0"/>
              </a:spcAft>
              <a:buFontTx/>
              <a:buChar char="-"/>
            </a:pPr>
            <a:r>
              <a:rPr lang="en-US" sz="2400" dirty="0" smtClean="0">
                <a:solidFill>
                  <a:srgbClr val="000000"/>
                </a:solidFill>
                <a:latin typeface="Tahoma" pitchFamily="34" charset="0"/>
                <a:cs typeface="Tahoma" pitchFamily="34" charset="0"/>
              </a:rPr>
              <a:t>Packet Based </a:t>
            </a:r>
            <a:r>
              <a:rPr lang="en-US" sz="2400" dirty="0" err="1" smtClean="0">
                <a:solidFill>
                  <a:srgbClr val="000000"/>
                </a:solidFill>
                <a:latin typeface="Tahoma" pitchFamily="34" charset="0"/>
                <a:cs typeface="Tahoma" pitchFamily="34" charset="0"/>
              </a:rPr>
              <a:t>vs</a:t>
            </a:r>
            <a:r>
              <a:rPr lang="en-US" sz="2400" dirty="0" smtClean="0">
                <a:solidFill>
                  <a:srgbClr val="000000"/>
                </a:solidFill>
                <a:latin typeface="Tahoma" pitchFamily="34" charset="0"/>
                <a:cs typeface="Tahoma" pitchFamily="34" charset="0"/>
              </a:rPr>
              <a:t> Circuit Switched</a:t>
            </a:r>
          </a:p>
          <a:p>
            <a:pPr fontAlgn="base">
              <a:spcBef>
                <a:spcPct val="0"/>
              </a:spcBef>
              <a:spcAft>
                <a:spcPct val="0"/>
              </a:spcAft>
              <a:buFontTx/>
              <a:buChar char="-"/>
            </a:pPr>
            <a:endParaRPr lang="en-US" sz="2800" b="1" dirty="0" smtClean="0">
              <a:solidFill>
                <a:srgbClr val="000000"/>
              </a:solidFill>
              <a:latin typeface="Tahoma" pitchFamily="34" charset="0"/>
              <a:cs typeface="Tahoma" pitchFamily="34" charset="0"/>
            </a:endParaRPr>
          </a:p>
          <a:p>
            <a:pPr fontAlgn="base">
              <a:spcBef>
                <a:spcPct val="0"/>
              </a:spcBef>
              <a:spcAft>
                <a:spcPct val="0"/>
              </a:spcAft>
              <a:buFontTx/>
              <a:buChar char="-"/>
            </a:pPr>
            <a:r>
              <a:rPr lang="en-US" sz="2800" b="1" dirty="0" smtClean="0">
                <a:solidFill>
                  <a:srgbClr val="000000"/>
                </a:solidFill>
                <a:latin typeface="Tahoma" pitchFamily="34" charset="0"/>
                <a:cs typeface="Tahoma" pitchFamily="34" charset="0"/>
              </a:rPr>
              <a:t>  Functions:  </a:t>
            </a:r>
          </a:p>
          <a:p>
            <a:pPr lvl="1" fontAlgn="base">
              <a:spcBef>
                <a:spcPct val="0"/>
              </a:spcBef>
              <a:spcAft>
                <a:spcPct val="0"/>
              </a:spcAft>
              <a:buFontTx/>
              <a:buChar char="-"/>
            </a:pPr>
            <a:r>
              <a:rPr lang="en-US" sz="2400" dirty="0" smtClean="0">
                <a:solidFill>
                  <a:srgbClr val="000000"/>
                </a:solidFill>
                <a:latin typeface="Tahoma" pitchFamily="34" charset="0"/>
                <a:cs typeface="Tahoma" pitchFamily="34" charset="0"/>
              </a:rPr>
              <a:t>Replicates E9-1-1 capabilities</a:t>
            </a:r>
          </a:p>
          <a:p>
            <a:pPr lvl="1" fontAlgn="base">
              <a:spcBef>
                <a:spcPct val="0"/>
              </a:spcBef>
              <a:spcAft>
                <a:spcPct val="0"/>
              </a:spcAft>
              <a:buFontTx/>
              <a:buChar char="-"/>
            </a:pPr>
            <a:r>
              <a:rPr lang="en-US" sz="2400" dirty="0" smtClean="0">
                <a:solidFill>
                  <a:srgbClr val="000000"/>
                </a:solidFill>
                <a:latin typeface="Tahoma" pitchFamily="34" charset="0"/>
                <a:cs typeface="Tahoma" pitchFamily="34" charset="0"/>
              </a:rPr>
              <a:t>Adds new capabilities</a:t>
            </a:r>
          </a:p>
          <a:p>
            <a:pPr lvl="1" fontAlgn="base">
              <a:spcBef>
                <a:spcPct val="0"/>
              </a:spcBef>
              <a:spcAft>
                <a:spcPct val="0"/>
              </a:spcAft>
              <a:buFontTx/>
              <a:buChar char="-"/>
            </a:pPr>
            <a:r>
              <a:rPr lang="en-US" sz="2400" dirty="0" smtClean="0">
                <a:solidFill>
                  <a:srgbClr val="000000"/>
                </a:solidFill>
                <a:latin typeface="Tahoma" pitchFamily="34" charset="0"/>
                <a:cs typeface="Tahoma" pitchFamily="34" charset="0"/>
              </a:rPr>
              <a:t>GIS </a:t>
            </a:r>
            <a:r>
              <a:rPr lang="en-US" sz="2400" dirty="0" err="1" smtClean="0">
                <a:solidFill>
                  <a:srgbClr val="000000"/>
                </a:solidFill>
                <a:latin typeface="Tahoma" pitchFamily="34" charset="0"/>
                <a:cs typeface="Tahoma" pitchFamily="34" charset="0"/>
              </a:rPr>
              <a:t>vs</a:t>
            </a:r>
            <a:r>
              <a:rPr lang="en-US" sz="2400" dirty="0" smtClean="0">
                <a:solidFill>
                  <a:srgbClr val="000000"/>
                </a:solidFill>
                <a:latin typeface="Tahoma" pitchFamily="34" charset="0"/>
                <a:cs typeface="Tahoma" pitchFamily="34" charset="0"/>
              </a:rPr>
              <a:t> Tabular MSAG</a:t>
            </a:r>
          </a:p>
          <a:p>
            <a:pPr lvl="1" fontAlgn="base">
              <a:spcBef>
                <a:spcPct val="0"/>
              </a:spcBef>
              <a:spcAft>
                <a:spcPct val="0"/>
              </a:spcAft>
              <a:buFontTx/>
              <a:buChar char="-"/>
            </a:pPr>
            <a:endParaRPr lang="en-US" sz="2400" b="1" dirty="0" smtClean="0">
              <a:solidFill>
                <a:srgbClr val="000000"/>
              </a:solidFill>
              <a:latin typeface="Tahoma" pitchFamily="34" charset="0"/>
              <a:cs typeface="Tahoma" pitchFamily="34" charset="0"/>
            </a:endParaRPr>
          </a:p>
          <a:p>
            <a:pPr fontAlgn="base">
              <a:spcBef>
                <a:spcPct val="0"/>
              </a:spcBef>
              <a:spcAft>
                <a:spcPct val="0"/>
              </a:spcAft>
              <a:buFontTx/>
              <a:buChar char="-"/>
            </a:pPr>
            <a:r>
              <a:rPr lang="en-US" sz="2400" b="1" dirty="0" smtClean="0">
                <a:solidFill>
                  <a:srgbClr val="000000"/>
                </a:solidFill>
                <a:latin typeface="Tahoma" pitchFamily="34" charset="0"/>
                <a:cs typeface="Tahoma" pitchFamily="34" charset="0"/>
              </a:rPr>
              <a:t> </a:t>
            </a:r>
            <a:r>
              <a:rPr lang="en-US" sz="2800" b="1" dirty="0" smtClean="0">
                <a:solidFill>
                  <a:srgbClr val="000000"/>
                </a:solidFill>
                <a:latin typeface="Tahoma" pitchFamily="34" charset="0"/>
                <a:cs typeface="Tahoma" pitchFamily="34" charset="0"/>
              </a:rPr>
              <a:t>No longer a ‘local’ service:</a:t>
            </a:r>
          </a:p>
          <a:p>
            <a:pPr lvl="1" fontAlgn="base">
              <a:spcBef>
                <a:spcPct val="0"/>
              </a:spcBef>
              <a:spcAft>
                <a:spcPct val="0"/>
              </a:spcAft>
              <a:buFontTx/>
              <a:buChar char="-"/>
            </a:pPr>
            <a:r>
              <a:rPr lang="en-US" sz="2400" dirty="0" smtClean="0">
                <a:solidFill>
                  <a:srgbClr val="000000"/>
                </a:solidFill>
                <a:latin typeface="Tahoma" pitchFamily="34" charset="0"/>
                <a:cs typeface="Tahoma" pitchFamily="34" charset="0"/>
              </a:rPr>
              <a:t>Interoperability at county, region, state and national </a:t>
            </a:r>
          </a:p>
          <a:p>
            <a:pPr lvl="1" fontAlgn="base">
              <a:spcBef>
                <a:spcPct val="0"/>
              </a:spcBef>
              <a:spcAft>
                <a:spcPct val="0"/>
              </a:spcAft>
            </a:pPr>
            <a:r>
              <a:rPr lang="en-US" sz="2400" dirty="0" smtClean="0">
                <a:solidFill>
                  <a:srgbClr val="000000"/>
                </a:solidFill>
                <a:latin typeface="Tahoma" pitchFamily="34" charset="0"/>
                <a:cs typeface="Tahoma" pitchFamily="34" charset="0"/>
              </a:rPr>
              <a:t> levels</a:t>
            </a:r>
          </a:p>
          <a:p>
            <a:pPr fontAlgn="base">
              <a:spcBef>
                <a:spcPct val="0"/>
              </a:spcBef>
              <a:spcAft>
                <a:spcPct val="0"/>
              </a:spcAft>
            </a:pPr>
            <a:r>
              <a:rPr lang="en-US" sz="2800" b="1" dirty="0" smtClean="0">
                <a:solidFill>
                  <a:srgbClr val="000000"/>
                </a:solidFill>
                <a:latin typeface="Tahoma" pitchFamily="34" charset="0"/>
                <a:cs typeface="Tahoma" pitchFamily="34" charset="0"/>
              </a:rPr>
              <a:t> </a:t>
            </a:r>
            <a:endParaRPr lang="en-US" sz="2800" b="1" dirty="0">
              <a:solidFill>
                <a:srgbClr val="000000"/>
              </a:solidFill>
              <a:latin typeface="Tahoma" pitchFamily="34" charset="0"/>
              <a:cs typeface="Tahoma" pitchFamily="34" charset="0"/>
            </a:endParaRPr>
          </a:p>
        </p:txBody>
      </p:sp>
      <p:pic>
        <p:nvPicPr>
          <p:cNvPr id="5" name="Picture 4" descr="NENA.png"/>
          <p:cNvPicPr>
            <a:picLocks noChangeAspect="1"/>
          </p:cNvPicPr>
          <p:nvPr/>
        </p:nvPicPr>
        <p:blipFill>
          <a:blip r:embed="rId3" cstate="print"/>
          <a:stretch>
            <a:fillRect/>
          </a:stretch>
        </p:blipFill>
        <p:spPr>
          <a:xfrm>
            <a:off x="8077200" y="5943600"/>
            <a:ext cx="876376" cy="723963"/>
          </a:xfrm>
          <a:prstGeom prst="rect">
            <a:avLst/>
          </a:prstGeom>
        </p:spPr>
      </p:pic>
      <p:sp>
        <p:nvSpPr>
          <p:cNvPr id="7" name="Rectangle 6"/>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Role of GIS in NG9-1-1</a:t>
            </a:r>
            <a:endParaRPr lang="en-US" dirty="0"/>
          </a:p>
        </p:txBody>
      </p:sp>
      <p:grpSp>
        <p:nvGrpSpPr>
          <p:cNvPr id="10" name="Group 6"/>
          <p:cNvGrpSpPr/>
          <p:nvPr/>
        </p:nvGrpSpPr>
        <p:grpSpPr>
          <a:xfrm>
            <a:off x="3810000" y="1524000"/>
            <a:ext cx="1524000" cy="1524000"/>
            <a:chOff x="4114800" y="914400"/>
            <a:chExt cx="1066800" cy="1066800"/>
          </a:xfrm>
        </p:grpSpPr>
        <p:sp>
          <p:nvSpPr>
            <p:cNvPr id="11" name="Can 10"/>
            <p:cNvSpPr/>
            <p:nvPr/>
          </p:nvSpPr>
          <p:spPr>
            <a:xfrm>
              <a:off x="4114800" y="914400"/>
              <a:ext cx="1066800"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14800" y="1394460"/>
              <a:ext cx="1066799" cy="258532"/>
            </a:xfrm>
            <a:prstGeom prst="rect">
              <a:avLst/>
            </a:prstGeom>
            <a:noFill/>
          </p:spPr>
          <p:txBody>
            <a:bodyPr wrap="square" rtlCol="0">
              <a:spAutoFit/>
            </a:bodyPr>
            <a:lstStyle/>
            <a:p>
              <a:pPr algn="ctr"/>
              <a:r>
                <a:rPr lang="en-US" dirty="0" smtClean="0">
                  <a:solidFill>
                    <a:srgbClr val="FFFF00"/>
                  </a:solidFill>
                </a:rPr>
                <a:t>GIS Database</a:t>
              </a:r>
              <a:endParaRPr lang="en-US" dirty="0">
                <a:solidFill>
                  <a:srgbClr val="FFFF00"/>
                </a:solidFill>
              </a:endParaRPr>
            </a:p>
          </p:txBody>
        </p:sp>
      </p:grpSp>
      <p:grpSp>
        <p:nvGrpSpPr>
          <p:cNvPr id="14" name="Group 13"/>
          <p:cNvGrpSpPr/>
          <p:nvPr/>
        </p:nvGrpSpPr>
        <p:grpSpPr>
          <a:xfrm>
            <a:off x="6477000" y="3733800"/>
            <a:ext cx="1752600" cy="1905000"/>
            <a:chOff x="6019800" y="2667000"/>
            <a:chExt cx="1752600" cy="1905000"/>
          </a:xfrm>
        </p:grpSpPr>
        <p:sp>
          <p:nvSpPr>
            <p:cNvPr id="15" name="Rectangle 14"/>
            <p:cNvSpPr/>
            <p:nvPr/>
          </p:nvSpPr>
          <p:spPr>
            <a:xfrm>
              <a:off x="6019800" y="2667000"/>
              <a:ext cx="1752600" cy="1905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096000" y="2819400"/>
              <a:ext cx="1600200" cy="1631216"/>
            </a:xfrm>
            <a:prstGeom prst="rect">
              <a:avLst/>
            </a:prstGeom>
            <a:noFill/>
          </p:spPr>
          <p:txBody>
            <a:bodyPr wrap="square" rtlCol="0">
              <a:spAutoFit/>
            </a:bodyPr>
            <a:lstStyle/>
            <a:p>
              <a:pPr algn="ctr"/>
              <a:r>
                <a:rPr lang="en-US" sz="2000" b="1" dirty="0" smtClean="0">
                  <a:solidFill>
                    <a:schemeClr val="bg1"/>
                  </a:solidFill>
                </a:rPr>
                <a:t>ECRF </a:t>
              </a:r>
            </a:p>
            <a:p>
              <a:pPr algn="ctr"/>
              <a:r>
                <a:rPr lang="en-US" sz="2000" b="1" dirty="0" smtClean="0">
                  <a:solidFill>
                    <a:schemeClr val="bg1"/>
                  </a:solidFill>
                </a:rPr>
                <a:t>or E</a:t>
              </a:r>
              <a:r>
                <a:rPr lang="en-US" sz="2000" dirty="0" smtClean="0">
                  <a:solidFill>
                    <a:schemeClr val="bg1"/>
                  </a:solidFill>
                </a:rPr>
                <a:t>mergency </a:t>
              </a:r>
              <a:r>
                <a:rPr lang="en-US" sz="2000" b="1" dirty="0" smtClean="0">
                  <a:solidFill>
                    <a:schemeClr val="bg1"/>
                  </a:solidFill>
                </a:rPr>
                <a:t>C</a:t>
              </a:r>
              <a:r>
                <a:rPr lang="en-US" sz="2000" dirty="0" smtClean="0">
                  <a:solidFill>
                    <a:schemeClr val="bg1"/>
                  </a:solidFill>
                </a:rPr>
                <a:t>all </a:t>
              </a:r>
              <a:r>
                <a:rPr lang="en-US" sz="2000" b="1" dirty="0" smtClean="0">
                  <a:solidFill>
                    <a:schemeClr val="bg1"/>
                  </a:solidFill>
                </a:rPr>
                <a:t>R</a:t>
              </a:r>
              <a:r>
                <a:rPr lang="en-US" sz="2000" dirty="0" smtClean="0">
                  <a:solidFill>
                    <a:schemeClr val="bg1"/>
                  </a:solidFill>
                </a:rPr>
                <a:t>outing </a:t>
              </a:r>
              <a:r>
                <a:rPr lang="en-US" sz="2000" b="1" dirty="0" smtClean="0">
                  <a:solidFill>
                    <a:schemeClr val="bg1"/>
                  </a:solidFill>
                </a:rPr>
                <a:t>F</a:t>
              </a:r>
              <a:r>
                <a:rPr lang="en-US" sz="2000" dirty="0" smtClean="0">
                  <a:solidFill>
                    <a:schemeClr val="bg1"/>
                  </a:solidFill>
                </a:rPr>
                <a:t>unction</a:t>
              </a:r>
            </a:p>
          </p:txBody>
        </p:sp>
      </p:grpSp>
      <p:grpSp>
        <p:nvGrpSpPr>
          <p:cNvPr id="21" name="Group 20"/>
          <p:cNvGrpSpPr/>
          <p:nvPr/>
        </p:nvGrpSpPr>
        <p:grpSpPr>
          <a:xfrm>
            <a:off x="990600" y="3733800"/>
            <a:ext cx="1752600" cy="1905000"/>
            <a:chOff x="1295400" y="3810000"/>
            <a:chExt cx="1752600" cy="1905000"/>
          </a:xfrm>
        </p:grpSpPr>
        <p:sp>
          <p:nvSpPr>
            <p:cNvPr id="18" name="Rectangle 17"/>
            <p:cNvSpPr/>
            <p:nvPr/>
          </p:nvSpPr>
          <p:spPr>
            <a:xfrm>
              <a:off x="1295400" y="3810000"/>
              <a:ext cx="1752600" cy="1905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371600" y="3886200"/>
              <a:ext cx="1600200" cy="1631216"/>
            </a:xfrm>
            <a:prstGeom prst="rect">
              <a:avLst/>
            </a:prstGeom>
            <a:noFill/>
          </p:spPr>
          <p:txBody>
            <a:bodyPr wrap="square" rtlCol="0">
              <a:spAutoFit/>
            </a:bodyPr>
            <a:lstStyle/>
            <a:p>
              <a:pPr algn="ctr"/>
              <a:r>
                <a:rPr lang="en-US" sz="2000" b="1" dirty="0" smtClean="0">
                  <a:solidFill>
                    <a:srgbClr val="FFFF00"/>
                  </a:solidFill>
                </a:rPr>
                <a:t>LVF </a:t>
              </a:r>
            </a:p>
            <a:p>
              <a:pPr algn="ctr"/>
              <a:r>
                <a:rPr lang="en-US" sz="2000" b="1" dirty="0" smtClean="0">
                  <a:solidFill>
                    <a:srgbClr val="FFFF00"/>
                  </a:solidFill>
                </a:rPr>
                <a:t>or</a:t>
              </a:r>
            </a:p>
            <a:p>
              <a:pPr algn="ctr"/>
              <a:r>
                <a:rPr lang="en-US" sz="2000" b="1" dirty="0" smtClean="0">
                  <a:solidFill>
                    <a:srgbClr val="FFFF00"/>
                  </a:solidFill>
                </a:rPr>
                <a:t>L</a:t>
              </a:r>
              <a:r>
                <a:rPr lang="en-US" sz="2000" dirty="0" smtClean="0">
                  <a:solidFill>
                    <a:srgbClr val="FFFF00"/>
                  </a:solidFill>
                </a:rPr>
                <a:t>ocation </a:t>
              </a:r>
              <a:r>
                <a:rPr lang="en-US" sz="2000" b="1" dirty="0" smtClean="0">
                  <a:solidFill>
                    <a:srgbClr val="FFFF00"/>
                  </a:solidFill>
                </a:rPr>
                <a:t>V</a:t>
              </a:r>
              <a:r>
                <a:rPr lang="en-US" sz="2000" dirty="0" smtClean="0">
                  <a:solidFill>
                    <a:srgbClr val="FFFF00"/>
                  </a:solidFill>
                </a:rPr>
                <a:t>alidation </a:t>
              </a:r>
              <a:r>
                <a:rPr lang="en-US" sz="2000" b="1" dirty="0" smtClean="0">
                  <a:solidFill>
                    <a:srgbClr val="FFFF00"/>
                  </a:solidFill>
                </a:rPr>
                <a:t>F</a:t>
              </a:r>
              <a:r>
                <a:rPr lang="en-US" sz="2000" dirty="0" smtClean="0">
                  <a:solidFill>
                    <a:srgbClr val="FFFF00"/>
                  </a:solidFill>
                </a:rPr>
                <a:t>unction</a:t>
              </a:r>
              <a:endParaRPr lang="en-US" sz="2000" dirty="0">
                <a:solidFill>
                  <a:srgbClr val="FFFF00"/>
                </a:solidFill>
              </a:endParaRPr>
            </a:p>
          </p:txBody>
        </p:sp>
      </p:grpSp>
      <p:cxnSp>
        <p:nvCxnSpPr>
          <p:cNvPr id="29" name="Elbow Connector 28"/>
          <p:cNvCxnSpPr>
            <a:stCxn id="11" idx="3"/>
            <a:endCxn id="15" idx="1"/>
          </p:cNvCxnSpPr>
          <p:nvPr/>
        </p:nvCxnSpPr>
        <p:spPr>
          <a:xfrm rot="16200000" flipH="1">
            <a:off x="4705350" y="2914650"/>
            <a:ext cx="1638300" cy="1905000"/>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1" idx="3"/>
            <a:endCxn id="18" idx="3"/>
          </p:cNvCxnSpPr>
          <p:nvPr/>
        </p:nvCxnSpPr>
        <p:spPr>
          <a:xfrm rot="5400000">
            <a:off x="2838450" y="2952750"/>
            <a:ext cx="1638300" cy="1828800"/>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324600" y="381000"/>
            <a:ext cx="1219200" cy="1066800"/>
            <a:chOff x="4114800" y="914400"/>
            <a:chExt cx="1066800" cy="1066800"/>
          </a:xfrm>
        </p:grpSpPr>
        <p:sp>
          <p:nvSpPr>
            <p:cNvPr id="4" name="Can 3"/>
            <p:cNvSpPr/>
            <p:nvPr/>
          </p:nvSpPr>
          <p:spPr>
            <a:xfrm>
              <a:off x="4114800" y="914400"/>
              <a:ext cx="1066800"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14800" y="1219200"/>
              <a:ext cx="1066799" cy="646331"/>
            </a:xfrm>
            <a:prstGeom prst="rect">
              <a:avLst/>
            </a:prstGeom>
            <a:noFill/>
          </p:spPr>
          <p:txBody>
            <a:bodyPr wrap="square" rtlCol="0">
              <a:spAutoFit/>
            </a:bodyPr>
            <a:lstStyle/>
            <a:p>
              <a:pPr algn="ctr"/>
              <a:r>
                <a:rPr lang="en-US" dirty="0" smtClean="0">
                  <a:solidFill>
                    <a:srgbClr val="FFFF00"/>
                  </a:solidFill>
                </a:rPr>
                <a:t>GIS Database</a:t>
              </a:r>
              <a:endParaRPr lang="en-US" dirty="0">
                <a:solidFill>
                  <a:srgbClr val="FFFF00"/>
                </a:solidFill>
              </a:endParaRPr>
            </a:p>
          </p:txBody>
        </p:sp>
      </p:grpSp>
      <p:sp>
        <p:nvSpPr>
          <p:cNvPr id="9" name="TextBox 8"/>
          <p:cNvSpPr txBox="1"/>
          <p:nvPr/>
        </p:nvSpPr>
        <p:spPr>
          <a:xfrm>
            <a:off x="6934200" y="1676400"/>
            <a:ext cx="1600200" cy="523220"/>
          </a:xfrm>
          <a:prstGeom prst="rect">
            <a:avLst/>
          </a:prstGeom>
          <a:noFill/>
        </p:spPr>
        <p:txBody>
          <a:bodyPr wrap="square" rtlCol="0">
            <a:spAutoFit/>
          </a:bodyPr>
          <a:lstStyle/>
          <a:p>
            <a:pPr algn="ctr"/>
            <a:r>
              <a:rPr lang="en-US" sz="1400" dirty="0" smtClean="0"/>
              <a:t>Constantly  updating the LVF*</a:t>
            </a:r>
          </a:p>
        </p:txBody>
      </p:sp>
      <p:sp>
        <p:nvSpPr>
          <p:cNvPr id="10" name="Down Arrow 9"/>
          <p:cNvSpPr/>
          <p:nvPr/>
        </p:nvSpPr>
        <p:spPr>
          <a:xfrm>
            <a:off x="6705600" y="1524000"/>
            <a:ext cx="381000" cy="990600"/>
          </a:xfrm>
          <a:prstGeom prst="downArrow">
            <a:avLst>
              <a:gd name="adj1" fmla="val 50000"/>
              <a:gd name="adj2" fmla="val 522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9800" y="2667000"/>
            <a:ext cx="1752600" cy="1905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96000" y="3124200"/>
            <a:ext cx="1600200" cy="1015663"/>
          </a:xfrm>
          <a:prstGeom prst="rect">
            <a:avLst/>
          </a:prstGeom>
          <a:noFill/>
        </p:spPr>
        <p:txBody>
          <a:bodyPr wrap="square" rtlCol="0">
            <a:spAutoFit/>
          </a:bodyPr>
          <a:lstStyle/>
          <a:p>
            <a:pPr algn="ctr"/>
            <a:r>
              <a:rPr lang="en-US" sz="2000" b="1" dirty="0" smtClean="0">
                <a:solidFill>
                  <a:srgbClr val="FFFF00"/>
                </a:solidFill>
              </a:rPr>
              <a:t>L</a:t>
            </a:r>
            <a:r>
              <a:rPr lang="en-US" sz="2000" dirty="0" smtClean="0">
                <a:solidFill>
                  <a:srgbClr val="FFFF00"/>
                </a:solidFill>
              </a:rPr>
              <a:t>ocation </a:t>
            </a:r>
            <a:r>
              <a:rPr lang="en-US" sz="2000" b="1" dirty="0" smtClean="0">
                <a:solidFill>
                  <a:srgbClr val="FFFF00"/>
                </a:solidFill>
              </a:rPr>
              <a:t>V</a:t>
            </a:r>
            <a:r>
              <a:rPr lang="en-US" sz="2000" dirty="0" smtClean="0">
                <a:solidFill>
                  <a:srgbClr val="FFFF00"/>
                </a:solidFill>
              </a:rPr>
              <a:t>alidation </a:t>
            </a:r>
            <a:r>
              <a:rPr lang="en-US" sz="2000" b="1" dirty="0" smtClean="0">
                <a:solidFill>
                  <a:srgbClr val="FFFF00"/>
                </a:solidFill>
              </a:rPr>
              <a:t>F</a:t>
            </a:r>
            <a:r>
              <a:rPr lang="en-US" sz="2000" dirty="0" smtClean="0">
                <a:solidFill>
                  <a:srgbClr val="FFFF00"/>
                </a:solidFill>
              </a:rPr>
              <a:t>unction</a:t>
            </a:r>
            <a:endParaRPr lang="en-US" sz="2000" dirty="0">
              <a:solidFill>
                <a:srgbClr val="FFFF00"/>
              </a:solidFill>
            </a:endParaRPr>
          </a:p>
        </p:txBody>
      </p:sp>
      <p:grpSp>
        <p:nvGrpSpPr>
          <p:cNvPr id="24" name="Group 23"/>
          <p:cNvGrpSpPr/>
          <p:nvPr/>
        </p:nvGrpSpPr>
        <p:grpSpPr>
          <a:xfrm>
            <a:off x="381000" y="2590800"/>
            <a:ext cx="2819400" cy="2133600"/>
            <a:chOff x="457200" y="2286000"/>
            <a:chExt cx="2819400" cy="2133600"/>
          </a:xfrm>
        </p:grpSpPr>
        <p:pic>
          <p:nvPicPr>
            <p:cNvPr id="1027" name="Picture 3" descr="C:\Users\Sherry\AppData\Local\Microsoft\Windows\Temporary Internet Files\Content.IE5\HITL9HZP\MC900301244[1].wmf"/>
            <p:cNvPicPr>
              <a:picLocks noChangeAspect="1" noChangeArrowheads="1"/>
            </p:cNvPicPr>
            <p:nvPr/>
          </p:nvPicPr>
          <p:blipFill>
            <a:blip r:embed="rId2" cstate="print"/>
            <a:srcRect/>
            <a:stretch>
              <a:fillRect/>
            </a:stretch>
          </p:blipFill>
          <p:spPr bwMode="auto">
            <a:xfrm>
              <a:off x="1143000" y="2438400"/>
              <a:ext cx="1142999" cy="1153296"/>
            </a:xfrm>
            <a:prstGeom prst="rect">
              <a:avLst/>
            </a:prstGeom>
            <a:noFill/>
          </p:spPr>
        </p:pic>
        <p:sp>
          <p:nvSpPr>
            <p:cNvPr id="21" name="TextBox 20"/>
            <p:cNvSpPr txBox="1"/>
            <p:nvPr/>
          </p:nvSpPr>
          <p:spPr>
            <a:xfrm>
              <a:off x="609600" y="3657600"/>
              <a:ext cx="2667000" cy="646331"/>
            </a:xfrm>
            <a:prstGeom prst="rect">
              <a:avLst/>
            </a:prstGeom>
            <a:noFill/>
          </p:spPr>
          <p:txBody>
            <a:bodyPr wrap="square" rtlCol="0">
              <a:spAutoFit/>
            </a:bodyPr>
            <a:lstStyle/>
            <a:p>
              <a:pPr algn="ctr"/>
              <a:r>
                <a:rPr lang="en-US" dirty="0" smtClean="0"/>
                <a:t>The  Service Provider has an address to check…</a:t>
              </a:r>
              <a:endParaRPr lang="en-US" dirty="0"/>
            </a:p>
          </p:txBody>
        </p:sp>
        <p:sp>
          <p:nvSpPr>
            <p:cNvPr id="23" name="Rectangle 22"/>
            <p:cNvSpPr/>
            <p:nvPr/>
          </p:nvSpPr>
          <p:spPr>
            <a:xfrm>
              <a:off x="457200" y="2286000"/>
              <a:ext cx="28194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381000" y="4876800"/>
            <a:ext cx="2895600" cy="1477328"/>
          </a:xfrm>
          <a:prstGeom prst="rect">
            <a:avLst/>
          </a:prstGeom>
          <a:noFill/>
        </p:spPr>
        <p:txBody>
          <a:bodyPr wrap="square" rtlCol="0">
            <a:spAutoFit/>
          </a:bodyPr>
          <a:lstStyle/>
          <a:p>
            <a:pPr algn="ctr">
              <a:spcAft>
                <a:spcPts val="600"/>
              </a:spcAft>
            </a:pPr>
            <a:r>
              <a:rPr lang="en-US" sz="1600" i="1" dirty="0" smtClean="0"/>
              <a:t>…before installing a land line</a:t>
            </a:r>
          </a:p>
          <a:p>
            <a:pPr algn="ctr">
              <a:spcAft>
                <a:spcPts val="600"/>
              </a:spcAft>
            </a:pPr>
            <a:r>
              <a:rPr lang="en-US" sz="1600" i="1" dirty="0" smtClean="0"/>
              <a:t>…before accepting a VOIP location</a:t>
            </a:r>
          </a:p>
          <a:p>
            <a:pPr algn="ctr">
              <a:spcAft>
                <a:spcPts val="600"/>
              </a:spcAft>
            </a:pPr>
            <a:r>
              <a:rPr lang="en-US" sz="1600" i="1" dirty="0" smtClean="0"/>
              <a:t>…while testing existing records to be sure they are still good</a:t>
            </a:r>
          </a:p>
        </p:txBody>
      </p:sp>
      <p:cxnSp>
        <p:nvCxnSpPr>
          <p:cNvPr id="27" name="Straight Arrow Connector 26"/>
          <p:cNvCxnSpPr/>
          <p:nvPr/>
        </p:nvCxnSpPr>
        <p:spPr>
          <a:xfrm>
            <a:off x="3657600" y="2971800"/>
            <a:ext cx="2209800" cy="0"/>
          </a:xfrm>
          <a:prstGeom prst="straightConnector1">
            <a:avLst/>
          </a:prstGeom>
          <a:ln w="22225">
            <a:tailEnd type="arrow"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581400" y="3886200"/>
            <a:ext cx="2209800" cy="0"/>
          </a:xfrm>
          <a:prstGeom prst="straightConnector1">
            <a:avLst/>
          </a:prstGeom>
          <a:ln w="22225">
            <a:solidFill>
              <a:srgbClr val="348C45"/>
            </a:solidFill>
            <a:tailEnd type="arrow"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581400" y="2590800"/>
            <a:ext cx="2209800" cy="369332"/>
          </a:xfrm>
          <a:prstGeom prst="rect">
            <a:avLst/>
          </a:prstGeom>
          <a:noFill/>
        </p:spPr>
        <p:txBody>
          <a:bodyPr wrap="square" rtlCol="0">
            <a:spAutoFit/>
          </a:bodyPr>
          <a:lstStyle/>
          <a:p>
            <a:r>
              <a:rPr lang="en-US" i="1" dirty="0" smtClean="0">
                <a:solidFill>
                  <a:schemeClr val="accent1"/>
                </a:solidFill>
              </a:rPr>
              <a:t>Is this address good?</a:t>
            </a:r>
            <a:endParaRPr lang="en-US" i="1" dirty="0">
              <a:solidFill>
                <a:schemeClr val="accent1"/>
              </a:solidFill>
            </a:endParaRPr>
          </a:p>
        </p:txBody>
      </p:sp>
      <p:cxnSp>
        <p:nvCxnSpPr>
          <p:cNvPr id="33" name="Straight Arrow Connector 32"/>
          <p:cNvCxnSpPr/>
          <p:nvPr/>
        </p:nvCxnSpPr>
        <p:spPr>
          <a:xfrm flipH="1">
            <a:off x="3581400" y="4419600"/>
            <a:ext cx="2209800" cy="0"/>
          </a:xfrm>
          <a:prstGeom prst="straightConnector1">
            <a:avLst/>
          </a:prstGeom>
          <a:ln w="22225">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733800" y="3505200"/>
            <a:ext cx="1981200" cy="369332"/>
          </a:xfrm>
          <a:prstGeom prst="rect">
            <a:avLst/>
          </a:prstGeom>
          <a:noFill/>
        </p:spPr>
        <p:txBody>
          <a:bodyPr wrap="square" rtlCol="0">
            <a:spAutoFit/>
          </a:bodyPr>
          <a:lstStyle/>
          <a:p>
            <a:r>
              <a:rPr lang="en-US" i="1" dirty="0" smtClean="0">
                <a:solidFill>
                  <a:srgbClr val="348C45"/>
                </a:solidFill>
              </a:rPr>
              <a:t>Yes.  Do your thing.</a:t>
            </a:r>
            <a:endParaRPr lang="en-US" i="1" dirty="0">
              <a:solidFill>
                <a:srgbClr val="348C45"/>
              </a:solidFill>
            </a:endParaRPr>
          </a:p>
        </p:txBody>
      </p:sp>
      <p:sp>
        <p:nvSpPr>
          <p:cNvPr id="35" name="TextBox 34"/>
          <p:cNvSpPr txBox="1"/>
          <p:nvPr/>
        </p:nvSpPr>
        <p:spPr>
          <a:xfrm>
            <a:off x="3733800" y="4419600"/>
            <a:ext cx="2286000" cy="369332"/>
          </a:xfrm>
          <a:prstGeom prst="rect">
            <a:avLst/>
          </a:prstGeom>
          <a:noFill/>
        </p:spPr>
        <p:txBody>
          <a:bodyPr wrap="square" rtlCol="0">
            <a:spAutoFit/>
          </a:bodyPr>
          <a:lstStyle/>
          <a:p>
            <a:r>
              <a:rPr lang="en-US" i="1" dirty="0" smtClean="0">
                <a:solidFill>
                  <a:srgbClr val="C00000"/>
                </a:solidFill>
              </a:rPr>
              <a:t>No!  Stop!  Fix it!</a:t>
            </a:r>
            <a:endParaRPr lang="en-US" i="1" dirty="0">
              <a:solidFill>
                <a:srgbClr val="C00000"/>
              </a:solidFill>
            </a:endParaRPr>
          </a:p>
        </p:txBody>
      </p:sp>
      <p:sp>
        <p:nvSpPr>
          <p:cNvPr id="36" name="TextBox 35"/>
          <p:cNvSpPr txBox="1"/>
          <p:nvPr/>
        </p:nvSpPr>
        <p:spPr>
          <a:xfrm>
            <a:off x="4419600" y="3962400"/>
            <a:ext cx="457200" cy="369332"/>
          </a:xfrm>
          <a:prstGeom prst="rect">
            <a:avLst/>
          </a:prstGeom>
          <a:noFill/>
        </p:spPr>
        <p:txBody>
          <a:bodyPr wrap="square" rtlCol="0">
            <a:spAutoFit/>
          </a:bodyPr>
          <a:lstStyle/>
          <a:p>
            <a:r>
              <a:rPr lang="en-US" i="1" dirty="0" smtClean="0"/>
              <a:t>Or</a:t>
            </a:r>
            <a:endParaRPr lang="en-US" i="1" dirty="0"/>
          </a:p>
        </p:txBody>
      </p:sp>
      <p:sp>
        <p:nvSpPr>
          <p:cNvPr id="37" name="TextBox 36"/>
          <p:cNvSpPr txBox="1"/>
          <p:nvPr/>
        </p:nvSpPr>
        <p:spPr>
          <a:xfrm>
            <a:off x="6553200" y="6172200"/>
            <a:ext cx="2438400" cy="523220"/>
          </a:xfrm>
          <a:prstGeom prst="rect">
            <a:avLst/>
          </a:prstGeom>
          <a:noFill/>
        </p:spPr>
        <p:txBody>
          <a:bodyPr wrap="square" rtlCol="0">
            <a:spAutoFit/>
          </a:bodyPr>
          <a:lstStyle/>
          <a:p>
            <a:pPr algn="ctr"/>
            <a:r>
              <a:rPr lang="en-US" sz="1400" i="1" dirty="0" smtClean="0"/>
              <a:t>* This is also called “provisioning through the SIF”</a:t>
            </a:r>
            <a:endParaRPr lang="en-US" sz="1400" i="1" dirty="0"/>
          </a:p>
        </p:txBody>
      </p:sp>
      <p:sp>
        <p:nvSpPr>
          <p:cNvPr id="38" name="TextBox 37"/>
          <p:cNvSpPr txBox="1"/>
          <p:nvPr/>
        </p:nvSpPr>
        <p:spPr>
          <a:xfrm>
            <a:off x="228600" y="304800"/>
            <a:ext cx="5105400" cy="584775"/>
          </a:xfrm>
          <a:prstGeom prst="rect">
            <a:avLst/>
          </a:prstGeom>
          <a:noFill/>
        </p:spPr>
        <p:txBody>
          <a:bodyPr wrap="square" rtlCol="0">
            <a:spAutoFit/>
          </a:bodyPr>
          <a:lstStyle/>
          <a:p>
            <a:r>
              <a:rPr lang="en-US" sz="3200" b="1" u="sng" dirty="0" smtClean="0"/>
              <a:t>GIS and the LVF</a:t>
            </a:r>
            <a:endParaRPr lang="en-US" sz="3200" b="1" u="sng" dirty="0"/>
          </a:p>
        </p:txBody>
      </p:sp>
      <p:sp>
        <p:nvSpPr>
          <p:cNvPr id="28" name="Rectangle 27"/>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04800" y="381000"/>
            <a:ext cx="31242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371600" y="762000"/>
            <a:ext cx="2057400" cy="369332"/>
          </a:xfrm>
          <a:prstGeom prst="rect">
            <a:avLst/>
          </a:prstGeom>
          <a:noFill/>
        </p:spPr>
        <p:txBody>
          <a:bodyPr wrap="square" rtlCol="0">
            <a:spAutoFit/>
          </a:bodyPr>
          <a:lstStyle/>
          <a:p>
            <a:pPr algn="ctr"/>
            <a:r>
              <a:rPr lang="en-US" dirty="0" smtClean="0"/>
              <a:t>Someone dials 911</a:t>
            </a:r>
            <a:endParaRPr lang="en-US" dirty="0"/>
          </a:p>
        </p:txBody>
      </p:sp>
      <p:cxnSp>
        <p:nvCxnSpPr>
          <p:cNvPr id="27" name="Straight Arrow Connector 26"/>
          <p:cNvCxnSpPr/>
          <p:nvPr/>
        </p:nvCxnSpPr>
        <p:spPr>
          <a:xfrm>
            <a:off x="990600" y="1905000"/>
            <a:ext cx="533400" cy="457200"/>
          </a:xfrm>
          <a:prstGeom prst="straightConnector1">
            <a:avLst/>
          </a:prstGeom>
          <a:ln w="22225">
            <a:tailEnd type="arrow" w="lg" len="lg"/>
          </a:ln>
        </p:spPr>
        <p:style>
          <a:lnRef idx="1">
            <a:schemeClr val="accent1"/>
          </a:lnRef>
          <a:fillRef idx="0">
            <a:schemeClr val="accent1"/>
          </a:fillRef>
          <a:effectRef idx="0">
            <a:schemeClr val="accent1"/>
          </a:effectRef>
          <a:fontRef idx="minor">
            <a:schemeClr val="tx1"/>
          </a:fontRef>
        </p:style>
      </p:cxnSp>
      <p:pic>
        <p:nvPicPr>
          <p:cNvPr id="22" name="Picture 8" descr="C:\Users\Sherry\AppData\Local\Microsoft\Windows\Temporary Internet Files\Content.IE5\XD5KUSG7\MC900304529[1].wmf"/>
          <p:cNvPicPr>
            <a:picLocks noChangeAspect="1" noChangeArrowheads="1"/>
          </p:cNvPicPr>
          <p:nvPr/>
        </p:nvPicPr>
        <p:blipFill>
          <a:blip r:embed="rId2" cstate="print"/>
          <a:srcRect/>
          <a:stretch>
            <a:fillRect/>
          </a:stretch>
        </p:blipFill>
        <p:spPr bwMode="auto">
          <a:xfrm>
            <a:off x="381000" y="457200"/>
            <a:ext cx="1083861" cy="1067499"/>
          </a:xfrm>
          <a:prstGeom prst="rect">
            <a:avLst/>
          </a:prstGeom>
          <a:noFill/>
        </p:spPr>
      </p:pic>
      <p:sp>
        <p:nvSpPr>
          <p:cNvPr id="32" name="Cloud 31"/>
          <p:cNvSpPr/>
          <p:nvPr/>
        </p:nvSpPr>
        <p:spPr>
          <a:xfrm>
            <a:off x="762000" y="1828800"/>
            <a:ext cx="7315200" cy="28956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343400" y="2971800"/>
            <a:ext cx="3048000" cy="830997"/>
          </a:xfrm>
          <a:prstGeom prst="rect">
            <a:avLst/>
          </a:prstGeom>
          <a:solidFill>
            <a:schemeClr val="bg1"/>
          </a:solidFill>
        </p:spPr>
        <p:txBody>
          <a:bodyPr wrap="square" rtlCol="0">
            <a:spAutoFit/>
          </a:bodyPr>
          <a:lstStyle/>
          <a:p>
            <a:pPr algn="ctr">
              <a:spcAft>
                <a:spcPts val="600"/>
              </a:spcAft>
            </a:pPr>
            <a:r>
              <a:rPr lang="en-US" sz="1600" i="1" dirty="0" smtClean="0">
                <a:solidFill>
                  <a:srgbClr val="348C45"/>
                </a:solidFill>
              </a:rPr>
              <a:t>Lots of things happen in here.   Fortunately, we only have to know about this one.</a:t>
            </a:r>
          </a:p>
        </p:txBody>
      </p:sp>
      <p:sp>
        <p:nvSpPr>
          <p:cNvPr id="39" name="TextBox 38"/>
          <p:cNvSpPr txBox="1"/>
          <p:nvPr/>
        </p:nvSpPr>
        <p:spPr>
          <a:xfrm>
            <a:off x="1676400" y="2819400"/>
            <a:ext cx="2971800" cy="1107996"/>
          </a:xfrm>
          <a:prstGeom prst="rect">
            <a:avLst/>
          </a:prstGeom>
          <a:noFill/>
        </p:spPr>
        <p:txBody>
          <a:bodyPr wrap="square" rtlCol="0">
            <a:spAutoFit/>
          </a:bodyPr>
          <a:lstStyle/>
          <a:p>
            <a:r>
              <a:rPr lang="en-US" sz="6600" dirty="0" err="1" smtClean="0">
                <a:solidFill>
                  <a:schemeClr val="accent1">
                    <a:lumMod val="60000"/>
                    <a:lumOff val="40000"/>
                  </a:schemeClr>
                </a:solidFill>
              </a:rPr>
              <a:t>ESInet</a:t>
            </a:r>
            <a:endParaRPr lang="en-US" sz="6600" dirty="0">
              <a:solidFill>
                <a:schemeClr val="accent1">
                  <a:lumMod val="60000"/>
                  <a:lumOff val="40000"/>
                </a:schemeClr>
              </a:solidFill>
            </a:endParaRPr>
          </a:p>
        </p:txBody>
      </p:sp>
      <p:grpSp>
        <p:nvGrpSpPr>
          <p:cNvPr id="43" name="Group 42"/>
          <p:cNvGrpSpPr/>
          <p:nvPr/>
        </p:nvGrpSpPr>
        <p:grpSpPr>
          <a:xfrm>
            <a:off x="6629400" y="4419600"/>
            <a:ext cx="2133600" cy="1981200"/>
            <a:chOff x="6705600" y="4267200"/>
            <a:chExt cx="2133600" cy="1981200"/>
          </a:xfrm>
        </p:grpSpPr>
        <p:sp>
          <p:nvSpPr>
            <p:cNvPr id="41" name="Rectangle 40"/>
            <p:cNvSpPr/>
            <p:nvPr/>
          </p:nvSpPr>
          <p:spPr>
            <a:xfrm>
              <a:off x="6705600" y="4267200"/>
              <a:ext cx="2133600" cy="198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781800" y="5791200"/>
              <a:ext cx="1981200" cy="400110"/>
            </a:xfrm>
            <a:prstGeom prst="rect">
              <a:avLst/>
            </a:prstGeom>
            <a:noFill/>
          </p:spPr>
          <p:txBody>
            <a:bodyPr wrap="square" rtlCol="0">
              <a:spAutoFit/>
            </a:bodyPr>
            <a:lstStyle/>
            <a:p>
              <a:pPr algn="ctr"/>
              <a:r>
                <a:rPr lang="en-US" sz="2000" b="1" dirty="0" smtClean="0">
                  <a:solidFill>
                    <a:schemeClr val="tx2">
                      <a:lumMod val="60000"/>
                      <a:lumOff val="40000"/>
                    </a:schemeClr>
                  </a:solidFill>
                </a:rPr>
                <a:t>PSAP</a:t>
              </a:r>
              <a:endParaRPr lang="en-US" sz="2000" b="1" dirty="0">
                <a:solidFill>
                  <a:schemeClr val="tx2">
                    <a:lumMod val="60000"/>
                    <a:lumOff val="40000"/>
                  </a:schemeClr>
                </a:solidFill>
              </a:endParaRPr>
            </a:p>
          </p:txBody>
        </p:sp>
        <p:pic>
          <p:nvPicPr>
            <p:cNvPr id="3083" name="Picture 11" descr="C:\Users\Sherry\AppData\Local\Microsoft\Windows\Temporary Internet Files\Content.IE5\HITL9HZP\MC900434949[1].wmf"/>
            <p:cNvPicPr>
              <a:picLocks noChangeAspect="1" noChangeArrowheads="1"/>
            </p:cNvPicPr>
            <p:nvPr/>
          </p:nvPicPr>
          <p:blipFill>
            <a:blip r:embed="rId3" cstate="print"/>
            <a:srcRect/>
            <a:stretch>
              <a:fillRect/>
            </a:stretch>
          </p:blipFill>
          <p:spPr bwMode="auto">
            <a:xfrm>
              <a:off x="6781800" y="4343400"/>
              <a:ext cx="1981200" cy="1429966"/>
            </a:xfrm>
            <a:prstGeom prst="rect">
              <a:avLst/>
            </a:prstGeom>
            <a:noFill/>
          </p:spPr>
        </p:pic>
      </p:grpSp>
      <p:cxnSp>
        <p:nvCxnSpPr>
          <p:cNvPr id="44" name="Straight Arrow Connector 43"/>
          <p:cNvCxnSpPr/>
          <p:nvPr/>
        </p:nvCxnSpPr>
        <p:spPr>
          <a:xfrm>
            <a:off x="5562600" y="4724400"/>
            <a:ext cx="838200" cy="609600"/>
          </a:xfrm>
          <a:prstGeom prst="straightConnector1">
            <a:avLst/>
          </a:prstGeom>
          <a:ln w="22225">
            <a:tailEnd type="arrow" w="lg" len="lg"/>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5410200" y="2209800"/>
            <a:ext cx="1143000" cy="685800"/>
            <a:chOff x="6019800" y="2667000"/>
            <a:chExt cx="1752600" cy="1905000"/>
          </a:xfrm>
        </p:grpSpPr>
        <p:sp>
          <p:nvSpPr>
            <p:cNvPr id="47" name="Rectangle 46"/>
            <p:cNvSpPr/>
            <p:nvPr/>
          </p:nvSpPr>
          <p:spPr>
            <a:xfrm>
              <a:off x="6019800" y="2667000"/>
              <a:ext cx="1752600" cy="1905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096001" y="3124200"/>
              <a:ext cx="1600200" cy="769442"/>
            </a:xfrm>
            <a:prstGeom prst="rect">
              <a:avLst/>
            </a:prstGeom>
            <a:noFill/>
          </p:spPr>
          <p:txBody>
            <a:bodyPr wrap="square" rtlCol="0">
              <a:spAutoFit/>
            </a:bodyPr>
            <a:lstStyle/>
            <a:p>
              <a:pPr algn="ctr"/>
              <a:r>
                <a:rPr lang="en-US" sz="2000" dirty="0" smtClean="0">
                  <a:solidFill>
                    <a:schemeClr val="bg1"/>
                  </a:solidFill>
                </a:rPr>
                <a:t>ECRF</a:t>
              </a:r>
              <a:endParaRPr lang="en-US" sz="2000" dirty="0">
                <a:solidFill>
                  <a:schemeClr val="bg1"/>
                </a:solidFill>
              </a:endParaRPr>
            </a:p>
          </p:txBody>
        </p:sp>
      </p:grpSp>
      <p:sp>
        <p:nvSpPr>
          <p:cNvPr id="60" name="TextBox 59"/>
          <p:cNvSpPr txBox="1"/>
          <p:nvPr/>
        </p:nvSpPr>
        <p:spPr>
          <a:xfrm>
            <a:off x="5029200" y="152400"/>
            <a:ext cx="4038600" cy="584775"/>
          </a:xfrm>
          <a:prstGeom prst="rect">
            <a:avLst/>
          </a:prstGeom>
          <a:noFill/>
        </p:spPr>
        <p:txBody>
          <a:bodyPr wrap="square" rtlCol="0">
            <a:spAutoFit/>
          </a:bodyPr>
          <a:lstStyle/>
          <a:p>
            <a:r>
              <a:rPr lang="en-US" sz="3200" b="1" u="sng" dirty="0" smtClean="0"/>
              <a:t>A Next-Gen 9-1-1 Call</a:t>
            </a:r>
            <a:endParaRPr lang="en-US" sz="3200" b="1" u="sng" dirty="0"/>
          </a:p>
        </p:txBody>
      </p:sp>
      <p:sp>
        <p:nvSpPr>
          <p:cNvPr id="18" name="Rectangle 17"/>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cap="rnd">
          <a:prstDash val="solid"/>
          <a:beve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1506</TotalTime>
  <Words>1490</Words>
  <Application>Microsoft Office PowerPoint</Application>
  <PresentationFormat>On-screen Show (4:3)</PresentationFormat>
  <Paragraphs>213</Paragraphs>
  <Slides>36</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Worksheet</vt:lpstr>
      <vt:lpstr>Kansas NG9-1-1 GIS Data Model</vt:lpstr>
      <vt:lpstr>Welcome</vt:lpstr>
      <vt:lpstr>NG9-1-1 Primer  </vt:lpstr>
      <vt:lpstr>E9-1-1                       NG9-1-1</vt:lpstr>
      <vt:lpstr>What’s Driving NG9-1-1</vt:lpstr>
      <vt:lpstr>How NG9-1-1 is Different</vt:lpstr>
      <vt:lpstr>The Role of GIS in NG9-1-1</vt:lpstr>
      <vt:lpstr>Slide 8</vt:lpstr>
      <vt:lpstr>Slide 9</vt:lpstr>
      <vt:lpstr>Slide 10</vt:lpstr>
      <vt:lpstr> The ability to route emergency calls will depend on standardized GIS data that is both current and accurate </vt:lpstr>
      <vt:lpstr>MSAG Remediation</vt:lpstr>
      <vt:lpstr>Slide 13</vt:lpstr>
      <vt:lpstr>Slide 14</vt:lpstr>
      <vt:lpstr>Kansas NG9-1-1 GIS Data Model  </vt:lpstr>
      <vt:lpstr>Document Conventions</vt:lpstr>
      <vt:lpstr>Authoritative Data Only</vt:lpstr>
      <vt:lpstr>General Attribute Standards</vt:lpstr>
      <vt:lpstr>General Attribute Standards, cont.</vt:lpstr>
      <vt:lpstr>Road Centerlines - Geometry</vt:lpstr>
      <vt:lpstr>Fails to Meet Standard</vt:lpstr>
      <vt:lpstr>Meets Minimum Standard</vt:lpstr>
      <vt:lpstr>Meets Recommended Standard</vt:lpstr>
      <vt:lpstr>Road Centerlines – Document Review</vt:lpstr>
      <vt:lpstr>Road Alias Table</vt:lpstr>
      <vt:lpstr>Address Points </vt:lpstr>
      <vt:lpstr>Slide 27</vt:lpstr>
      <vt:lpstr>Authoritative Boundaries</vt:lpstr>
      <vt:lpstr>ESBs and ESZs</vt:lpstr>
      <vt:lpstr>ESBs and ESZs:  Why we need both</vt:lpstr>
      <vt:lpstr>Topology for ESBs and ESZs</vt:lpstr>
      <vt:lpstr>Grant-funded Remediation</vt:lpstr>
      <vt:lpstr>What will grant money pay for in Phase 1?</vt:lpstr>
      <vt:lpstr>What can get created with funding?</vt:lpstr>
      <vt:lpstr>What will not be funded?</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Sherry Massey</dc:creator>
  <cp:lastModifiedBy>Sherry Massey</cp:lastModifiedBy>
  <cp:revision>122</cp:revision>
  <dcterms:created xsi:type="dcterms:W3CDTF">2014-04-14T17:58:21Z</dcterms:created>
  <dcterms:modified xsi:type="dcterms:W3CDTF">2014-05-06T13:36:33Z</dcterms:modified>
</cp:coreProperties>
</file>